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323" r:id="rId3"/>
    <p:sldId id="324" r:id="rId4"/>
    <p:sldId id="325" r:id="rId5"/>
    <p:sldId id="326" r:id="rId6"/>
    <p:sldId id="327" r:id="rId7"/>
    <p:sldId id="328" r:id="rId8"/>
    <p:sldId id="330" r:id="rId9"/>
    <p:sldId id="331" r:id="rId10"/>
    <p:sldId id="332" r:id="rId11"/>
    <p:sldId id="333" r:id="rId12"/>
    <p:sldId id="335" r:id="rId13"/>
    <p:sldId id="336" r:id="rId14"/>
    <p:sldId id="337" r:id="rId15"/>
    <p:sldId id="339" r:id="rId16"/>
    <p:sldId id="340"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6" r:id="rId30"/>
    <p:sldId id="355" r:id="rId31"/>
    <p:sldId id="357" r:id="rId32"/>
    <p:sldId id="358" r:id="rId33"/>
    <p:sldId id="361" r:id="rId34"/>
    <p:sldId id="362" r:id="rId35"/>
    <p:sldId id="364" r:id="rId36"/>
    <p:sldId id="368" r:id="rId37"/>
    <p:sldId id="369" r:id="rId38"/>
    <p:sldId id="371" r:id="rId39"/>
    <p:sldId id="370" r:id="rId40"/>
    <p:sldId id="372" r:id="rId41"/>
    <p:sldId id="373" r:id="rId42"/>
    <p:sldId id="374" r:id="rId43"/>
    <p:sldId id="376" r:id="rId44"/>
    <p:sldId id="377" r:id="rId45"/>
    <p:sldId id="380" r:id="rId46"/>
    <p:sldId id="378" r:id="rId47"/>
    <p:sldId id="379" r:id="rId48"/>
    <p:sldId id="381" r:id="rId49"/>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FFCC"/>
    <a:srgbClr val="1A782C"/>
    <a:srgbClr val="CC00FF"/>
    <a:srgbClr val="603900"/>
    <a:srgbClr val="090EE5"/>
    <a:srgbClr val="6FBFF5"/>
    <a:srgbClr val="FF3399"/>
    <a:srgbClr val="0F4519"/>
    <a:srgbClr val="229A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9051" autoAdjust="0"/>
  </p:normalViewPr>
  <p:slideViewPr>
    <p:cSldViewPr>
      <p:cViewPr varScale="1">
        <p:scale>
          <a:sx n="65" d="100"/>
          <a:sy n="65" d="100"/>
        </p:scale>
        <p:origin x="154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0E206303-4032-4B07-BF58-5D0D83CF8341}" type="datetimeFigureOut">
              <a:rPr lang="en-GB" smtClean="0"/>
              <a:pPr/>
              <a:t>09/09/2019</a:t>
            </a:fld>
            <a:endParaRPr lang="en-GB"/>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F62AA472-DC13-48A7-AE9B-1F97468461A2}" type="slidenum">
              <a:rPr lang="en-GB" smtClean="0"/>
              <a:pPr/>
              <a:t>‹#›</a:t>
            </a:fld>
            <a:endParaRPr lang="en-GB"/>
          </a:p>
        </p:txBody>
      </p:sp>
    </p:spTree>
    <p:extLst>
      <p:ext uri="{BB962C8B-B14F-4D97-AF65-F5344CB8AC3E}">
        <p14:creationId xmlns:p14="http://schemas.microsoft.com/office/powerpoint/2010/main" val="1170128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840828D7-CAB0-4B79-9E13-77955B44E0E2}" type="datetimeFigureOut">
              <a:rPr lang="en-GB" smtClean="0"/>
              <a:pPr/>
              <a:t>09/09/2019</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E31B40D4-E0BE-4528-A202-D7593C5E8AF8}" type="slidenum">
              <a:rPr lang="en-GB" smtClean="0"/>
              <a:pPr/>
              <a:t>‹#›</a:t>
            </a:fld>
            <a:endParaRPr lang="en-GB"/>
          </a:p>
        </p:txBody>
      </p:sp>
    </p:spTree>
    <p:extLst>
      <p:ext uri="{BB962C8B-B14F-4D97-AF65-F5344CB8AC3E}">
        <p14:creationId xmlns:p14="http://schemas.microsoft.com/office/powerpoint/2010/main" val="41343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ohchr.org/EN/HRBodies/CRC/Pages/CRCIndex.aspx&#8203;"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ohchr.org/EN/HRBodies/CRC/Pages/CRCIndex.aspx&#8203;"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ohchr.org/EN/HRBodies/CRC/Pages/CRCIndex.aspx&#8203;"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ohchr.org/EN/HRBodies/CRC/Pages/CRCIndex.aspx&#8203;"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ohchr.org/EN/HRBodies/CRC/Pages/CRCIndex.aspx&#8203;"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1</a:t>
            </a:fld>
            <a:endParaRPr lang="en-GB"/>
          </a:p>
        </p:txBody>
      </p:sp>
    </p:spTree>
    <p:extLst>
      <p:ext uri="{BB962C8B-B14F-4D97-AF65-F5344CB8AC3E}">
        <p14:creationId xmlns:p14="http://schemas.microsoft.com/office/powerpoint/2010/main" val="932776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At the end of the session: </a:t>
            </a:r>
            <a:r>
              <a:rPr lang="en-GB" dirty="0" smtClean="0"/>
              <a:t>At the end of the session, recap the experiences of the learning opportunity…what have we found out about making rules?</a:t>
            </a:r>
            <a:r>
              <a:rPr lang="en-GB" baseline="0" dirty="0" smtClean="0"/>
              <a:t> </a:t>
            </a:r>
            <a:r>
              <a:rPr lang="en-GB" dirty="0" smtClean="0"/>
              <a:t>Reflect on the Mayflower story; they had to make rules as they argued at first.</a:t>
            </a:r>
            <a:r>
              <a:rPr lang="en-GB" baseline="0" dirty="0" smtClean="0"/>
              <a:t> </a:t>
            </a:r>
            <a:r>
              <a:rPr lang="en-GB" dirty="0" smtClean="0"/>
              <a:t>Pose a link question for the next session: how do you think the Mayflower I colonists made their rules in Plymouth Massachusetts and what rules do you think they made?</a:t>
            </a:r>
          </a:p>
          <a:p>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10</a:t>
            </a:fld>
            <a:endParaRPr lang="en-GB"/>
          </a:p>
        </p:txBody>
      </p:sp>
    </p:spTree>
    <p:extLst>
      <p:ext uri="{BB962C8B-B14F-4D97-AF65-F5344CB8AC3E}">
        <p14:creationId xmlns:p14="http://schemas.microsoft.com/office/powerpoint/2010/main" val="3018134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Recap on the previous session. </a:t>
            </a:r>
            <a:r>
              <a:rPr lang="en-GB" sz="1200" kern="1200" dirty="0" smtClean="0">
                <a:solidFill>
                  <a:schemeClr val="tx1"/>
                </a:solidFill>
                <a:effectLst/>
                <a:latin typeface="+mn-lt"/>
                <a:ea typeface="+mn-ea"/>
                <a:cs typeface="+mn-cs"/>
              </a:rPr>
              <a:t>What did the class learn about making rules? Given they know the Mayflower story, how do they think the Pilgrims/Strangers made their rules?  What rules have they come up with that they think the Pilgrims/Strangers may have made? List these. Remember to ensure the children evidence the rule making process – why these rules?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Introduce the key words</a:t>
            </a:r>
            <a:r>
              <a:rPr lang="en-GB" sz="1200" kern="1200" dirty="0" smtClean="0">
                <a:solidFill>
                  <a:schemeClr val="tx1"/>
                </a:solidFill>
                <a:effectLst/>
                <a:latin typeface="+mn-lt"/>
                <a:ea typeface="+mn-ea"/>
                <a:cs typeface="+mn-cs"/>
              </a:rPr>
              <a:t>: compact. What does compact mean? (pushed together/dense). Covenant (agreement).  Introduce the use of the word compact to describe the Plymouth colonist’s set of rules that they also refer to as a covenant. Introduce the compact and examine what it says. There are options to translate to modern English or just share the translation.</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‘Unpack’ the rules as you feel appropriate. </a:t>
            </a:r>
            <a:r>
              <a:rPr lang="en-GB" sz="1200" kern="1200" dirty="0" smtClean="0">
                <a:solidFill>
                  <a:schemeClr val="tx1"/>
                </a:solidFill>
                <a:effectLst/>
                <a:latin typeface="+mn-lt"/>
                <a:ea typeface="+mn-ea"/>
                <a:cs typeface="+mn-cs"/>
              </a:rPr>
              <a:t>What does each mean? What is a loyal subject? What does self-governance mean? What does the Christian faith of the 1600s say about how to live our lives? What did the colonists mean by ‘create one society’? (Remember the Native American people were living close by.) What does create and enact mean? How could they interpret ‘for the good of the colony’?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Have the 4 rules, or simplified versions, on flash cards and compare with the pupil’s suggested rules. Look at similarities and differences and consider why. </a:t>
            </a:r>
          </a:p>
          <a:p>
            <a:r>
              <a:rPr lang="en-GB" sz="1200" kern="1200" dirty="0" smtClean="0">
                <a:solidFill>
                  <a:schemeClr val="tx1"/>
                </a:solidFill>
                <a:effectLst/>
                <a:latin typeface="+mn-lt"/>
                <a:ea typeface="+mn-ea"/>
                <a:cs typeface="+mn-cs"/>
              </a:rPr>
              <a:t>Group discussions.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Using the previous session’s questions, and using resources noted in the Mayflower schemes of work, consider the meeting that agreed the compact, the compact itself and how effective it was. Small group work coming together to share their findings: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Did the colonists have a single leader or a group of leaders? Who and why?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How was the leader or leaders selected?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Who made the rules?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How did the colonists enforce the rules?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happened if rules were broken and who decided what happened?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How do the colonist make sure everyone worked hard to build and develop the colony?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Did everyone have rights/the same rights? Why?</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Some Background to help: (more links can be found within the Mayflower schemes of work)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colony, of over 100 people, were cut off from any government, with a rebellion brewing. If they didn't work as a group, they could all die in the wilderness.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 Pilgrim leaders realised that they needed a temporary government authority. Back home, such authority came from the King. Isolated as they were in America, it could only come from the people themselves. Aboard the Mayflower, by necessity, the Pilgrims and "Strangers" made a written agreement or compact among themselves.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 Compact was probably composed by William Brewster, who had a university education, and was signed by nearly all the adult male colonists, including two of the indentured servants. The format of the Mayflower Compact is very similar to the written agreements used by the Pilgrims to establish their Separatist churches in England and Holland. Under these agreements the male adult members of each church decided how to worship God. They also elected their own ministers and other church officers. This pattern of church self-government served as a model for political self-government in the Mayflower Compact.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 colonists had no intention of declaring their independence from England when they signed the Mayflower Compact. In the opening line of the Compact, both Pilgrims and "Strangers" refer to themselves as "loyal subjects" of King James. The rest of the Mayflower Compact is very short. It simply bound the signers into a "Civil Body Politic" for the purpose of passing "just and equal Laws . . . for the general good of the Colony." But those few words expressed the idea of self-government for the first time in the New World.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Immediately after agreeing to the Mayflower Compact, the signers elected John Carver (one of the Pilgrim leaders) as governor of their colony. They called it Plymouth Plantation. When Governor Carver died in less than a year, William Bradford replaced him. Each year after this the "Civil Body Politic," consisting of all adult males, except indentured servants, assembled to elect the governor and a small number of assistants. Bradford was re-elected 30 times between 1621 and 1656.</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In the early years Governor Bradford decided how the colony should be run. Few objected to his one-man rule. As the colony's population grew, due to immigration, several new towns came into existence. The roving and increasingly scattered population found it difficult to attend the General Court, as the governing meetings at Plymouth came to be called. By 1639, deputies were sent to represent each town at the other General Court sessions. Not only self-rule, but representative government had taken root on American soil.</a:t>
            </a:r>
          </a:p>
          <a:p>
            <a:r>
              <a:rPr lang="en-GB" sz="1200" kern="1200" dirty="0" smtClean="0">
                <a:solidFill>
                  <a:schemeClr val="tx1"/>
                </a:solidFill>
                <a:effectLst/>
                <a:latin typeface="+mn-lt"/>
                <a:ea typeface="+mn-ea"/>
                <a:cs typeface="+mn-cs"/>
              </a:rPr>
              <a:t>Draw together thinking from the </a:t>
            </a:r>
            <a:r>
              <a:rPr lang="en-GB" sz="1200" kern="1200" dirty="0" err="1" smtClean="0">
                <a:solidFill>
                  <a:schemeClr val="tx1"/>
                </a:solidFill>
                <a:effectLst/>
                <a:latin typeface="+mn-lt"/>
                <a:ea typeface="+mn-ea"/>
                <a:cs typeface="+mn-cs"/>
              </a:rPr>
              <a:t>dramatised</a:t>
            </a:r>
            <a:r>
              <a:rPr lang="en-GB" sz="1200" kern="1200" dirty="0" smtClean="0">
                <a:solidFill>
                  <a:schemeClr val="tx1"/>
                </a:solidFill>
                <a:effectLst/>
                <a:latin typeface="+mn-lt"/>
                <a:ea typeface="+mn-ea"/>
                <a:cs typeface="+mn-cs"/>
              </a:rPr>
              <a:t> experience of creating a set of rules and how this was similar/different to the way the pupils have researched that it may have happened for the Mayflower settlers. What are the main issues when making rules for a community? Prioritise and list these, ready for the next session.</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N.B.</a:t>
            </a:r>
            <a:r>
              <a:rPr lang="en-GB" sz="1200" kern="1200" dirty="0" smtClean="0">
                <a:solidFill>
                  <a:schemeClr val="tx1"/>
                </a:solidFill>
                <a:effectLst/>
                <a:latin typeface="+mn-lt"/>
                <a:ea typeface="+mn-ea"/>
                <a:cs typeface="+mn-cs"/>
              </a:rPr>
              <a:t> Throughout the exploration of the Mayflower story, it will be important to emphasise a pluralistic approach to discussion and to recognise that there are a variety of versions of the Mayflower story and that an accurate picture is not something historians have access to or necessarily agree upon.</a:t>
            </a:r>
          </a:p>
          <a:p>
            <a:pPr marL="0" lv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11</a:t>
            </a:fld>
            <a:endParaRPr lang="en-GB"/>
          </a:p>
        </p:txBody>
      </p:sp>
    </p:spTree>
    <p:extLst>
      <p:ext uri="{BB962C8B-B14F-4D97-AF65-F5344CB8AC3E}">
        <p14:creationId xmlns:p14="http://schemas.microsoft.com/office/powerpoint/2010/main" val="1678062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12</a:t>
            </a:fld>
            <a:endParaRPr lang="en-GB"/>
          </a:p>
        </p:txBody>
      </p:sp>
    </p:spTree>
    <p:extLst>
      <p:ext uri="{BB962C8B-B14F-4D97-AF65-F5344CB8AC3E}">
        <p14:creationId xmlns:p14="http://schemas.microsoft.com/office/powerpoint/2010/main" val="798375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13</a:t>
            </a:fld>
            <a:endParaRPr lang="en-GB"/>
          </a:p>
        </p:txBody>
      </p:sp>
    </p:spTree>
    <p:extLst>
      <p:ext uri="{BB962C8B-B14F-4D97-AF65-F5344CB8AC3E}">
        <p14:creationId xmlns:p14="http://schemas.microsoft.com/office/powerpoint/2010/main" val="3574970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14</a:t>
            </a:fld>
            <a:endParaRPr lang="en-GB"/>
          </a:p>
        </p:txBody>
      </p:sp>
    </p:spTree>
    <p:extLst>
      <p:ext uri="{BB962C8B-B14F-4D97-AF65-F5344CB8AC3E}">
        <p14:creationId xmlns:p14="http://schemas.microsoft.com/office/powerpoint/2010/main" val="466684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15</a:t>
            </a:fld>
            <a:endParaRPr lang="en-GB"/>
          </a:p>
        </p:txBody>
      </p:sp>
    </p:spTree>
    <p:extLst>
      <p:ext uri="{BB962C8B-B14F-4D97-AF65-F5344CB8AC3E}">
        <p14:creationId xmlns:p14="http://schemas.microsoft.com/office/powerpoint/2010/main" val="1043984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16</a:t>
            </a:fld>
            <a:endParaRPr lang="en-GB"/>
          </a:p>
        </p:txBody>
      </p:sp>
    </p:spTree>
    <p:extLst>
      <p:ext uri="{BB962C8B-B14F-4D97-AF65-F5344CB8AC3E}">
        <p14:creationId xmlns:p14="http://schemas.microsoft.com/office/powerpoint/2010/main" val="1242058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17</a:t>
            </a:fld>
            <a:endParaRPr lang="en-GB"/>
          </a:p>
        </p:txBody>
      </p:sp>
    </p:spTree>
    <p:extLst>
      <p:ext uri="{BB962C8B-B14F-4D97-AF65-F5344CB8AC3E}">
        <p14:creationId xmlns:p14="http://schemas.microsoft.com/office/powerpoint/2010/main" val="3534126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all or select options to discuss.</a:t>
            </a:r>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18</a:t>
            </a:fld>
            <a:endParaRPr lang="en-GB"/>
          </a:p>
        </p:txBody>
      </p:sp>
    </p:spTree>
    <p:extLst>
      <p:ext uri="{BB962C8B-B14F-4D97-AF65-F5344CB8AC3E}">
        <p14:creationId xmlns:p14="http://schemas.microsoft.com/office/powerpoint/2010/main" val="921626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19</a:t>
            </a:fld>
            <a:endParaRPr lang="en-GB"/>
          </a:p>
        </p:txBody>
      </p:sp>
    </p:spTree>
    <p:extLst>
      <p:ext uri="{BB962C8B-B14F-4D97-AF65-F5344CB8AC3E}">
        <p14:creationId xmlns:p14="http://schemas.microsoft.com/office/powerpoint/2010/main" val="339738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Use the scenario, below, or a similar one of your choice, to introduce the idea of the creation of a rule system and the mechanisms needed to put rules in place and to enable them to be kept…or not.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is a discussion/</a:t>
            </a:r>
            <a:r>
              <a:rPr lang="en-GB" sz="1200" kern="1200" dirty="0" err="1" smtClean="0">
                <a:solidFill>
                  <a:schemeClr val="tx1"/>
                </a:solidFill>
                <a:effectLst/>
                <a:latin typeface="+mn-lt"/>
                <a:ea typeface="+mn-ea"/>
                <a:cs typeface="+mn-cs"/>
              </a:rPr>
              <a:t>dramatised</a:t>
            </a:r>
            <a:r>
              <a:rPr lang="en-GB" sz="1200" kern="1200" dirty="0" smtClean="0">
                <a:solidFill>
                  <a:schemeClr val="tx1"/>
                </a:solidFill>
                <a:effectLst/>
                <a:latin typeface="+mn-lt"/>
                <a:ea typeface="+mn-ea"/>
                <a:cs typeface="+mn-cs"/>
              </a:rPr>
              <a:t> piece that may also need post-it notes, paper and pens to collect ideas.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class should split into two groups and identify as workers and their families or the scientists, who do not have family members with them.</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Key word to explore prior to the lesson: colony – this should have been a key word in the Mayflower story, itself that this work set assumes the children have already engaged with.</a:t>
            </a:r>
          </a:p>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2</a:t>
            </a:fld>
            <a:endParaRPr lang="en-GB"/>
          </a:p>
        </p:txBody>
      </p:sp>
    </p:spTree>
    <p:extLst>
      <p:ext uri="{BB962C8B-B14F-4D97-AF65-F5344CB8AC3E}">
        <p14:creationId xmlns:p14="http://schemas.microsoft.com/office/powerpoint/2010/main" val="540195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20</a:t>
            </a:fld>
            <a:endParaRPr lang="en-GB"/>
          </a:p>
        </p:txBody>
      </p:sp>
    </p:spTree>
    <p:extLst>
      <p:ext uri="{BB962C8B-B14F-4D97-AF65-F5344CB8AC3E}">
        <p14:creationId xmlns:p14="http://schemas.microsoft.com/office/powerpoint/2010/main" val="3019782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21</a:t>
            </a:fld>
            <a:endParaRPr lang="en-GB"/>
          </a:p>
        </p:txBody>
      </p:sp>
    </p:spTree>
    <p:extLst>
      <p:ext uri="{BB962C8B-B14F-4D97-AF65-F5344CB8AC3E}">
        <p14:creationId xmlns:p14="http://schemas.microsoft.com/office/powerpoint/2010/main" val="2948259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22</a:t>
            </a:fld>
            <a:endParaRPr lang="en-GB"/>
          </a:p>
        </p:txBody>
      </p:sp>
    </p:spTree>
    <p:extLst>
      <p:ext uri="{BB962C8B-B14F-4D97-AF65-F5344CB8AC3E}">
        <p14:creationId xmlns:p14="http://schemas.microsoft.com/office/powerpoint/2010/main" val="1881202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23</a:t>
            </a:fld>
            <a:endParaRPr lang="en-GB"/>
          </a:p>
        </p:txBody>
      </p:sp>
    </p:spTree>
    <p:extLst>
      <p:ext uri="{BB962C8B-B14F-4D97-AF65-F5344CB8AC3E}">
        <p14:creationId xmlns:p14="http://schemas.microsoft.com/office/powerpoint/2010/main" val="1126234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24</a:t>
            </a:fld>
            <a:endParaRPr lang="en-GB"/>
          </a:p>
        </p:txBody>
      </p:sp>
    </p:spTree>
    <p:extLst>
      <p:ext uri="{BB962C8B-B14F-4D97-AF65-F5344CB8AC3E}">
        <p14:creationId xmlns:p14="http://schemas.microsoft.com/office/powerpoint/2010/main" val="598094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25</a:t>
            </a:fld>
            <a:endParaRPr lang="en-GB"/>
          </a:p>
        </p:txBody>
      </p:sp>
    </p:spTree>
    <p:extLst>
      <p:ext uri="{BB962C8B-B14F-4D97-AF65-F5344CB8AC3E}">
        <p14:creationId xmlns:p14="http://schemas.microsoft.com/office/powerpoint/2010/main" val="2750960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26</a:t>
            </a:fld>
            <a:endParaRPr lang="en-GB"/>
          </a:p>
        </p:txBody>
      </p:sp>
    </p:spTree>
    <p:extLst>
      <p:ext uri="{BB962C8B-B14F-4D97-AF65-F5344CB8AC3E}">
        <p14:creationId xmlns:p14="http://schemas.microsoft.com/office/powerpoint/2010/main" val="3769550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27</a:t>
            </a:fld>
            <a:endParaRPr lang="en-GB"/>
          </a:p>
        </p:txBody>
      </p:sp>
    </p:spTree>
    <p:extLst>
      <p:ext uri="{BB962C8B-B14F-4D97-AF65-F5344CB8AC3E}">
        <p14:creationId xmlns:p14="http://schemas.microsoft.com/office/powerpoint/2010/main" val="646408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28</a:t>
            </a:fld>
            <a:endParaRPr lang="en-GB"/>
          </a:p>
        </p:txBody>
      </p:sp>
    </p:spTree>
    <p:extLst>
      <p:ext uri="{BB962C8B-B14F-4D97-AF65-F5344CB8AC3E}">
        <p14:creationId xmlns:p14="http://schemas.microsoft.com/office/powerpoint/2010/main" val="448542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29</a:t>
            </a:fld>
            <a:endParaRPr lang="en-GB"/>
          </a:p>
        </p:txBody>
      </p:sp>
    </p:spTree>
    <p:extLst>
      <p:ext uri="{BB962C8B-B14F-4D97-AF65-F5344CB8AC3E}">
        <p14:creationId xmlns:p14="http://schemas.microsoft.com/office/powerpoint/2010/main" val="2114366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Use the scenario</a:t>
            </a:r>
            <a:r>
              <a:rPr lang="en-GB" sz="1200" kern="1200" baseline="0" dirty="0" smtClean="0">
                <a:solidFill>
                  <a:schemeClr val="tx1"/>
                </a:solidFill>
                <a:effectLst/>
                <a:latin typeface="+mn-lt"/>
                <a:ea typeface="+mn-ea"/>
                <a:cs typeface="+mn-cs"/>
              </a:rPr>
              <a:t> in the PowerPoint,</a:t>
            </a:r>
            <a:r>
              <a:rPr lang="en-GB" sz="1200" kern="1200" dirty="0" smtClean="0">
                <a:solidFill>
                  <a:schemeClr val="tx1"/>
                </a:solidFill>
                <a:effectLst/>
                <a:latin typeface="+mn-lt"/>
                <a:ea typeface="+mn-ea"/>
                <a:cs typeface="+mn-cs"/>
              </a:rPr>
              <a:t> or a similar one of your choice, to introduce the idea of </a:t>
            </a:r>
            <a:r>
              <a:rPr lang="en-GB" sz="1200" b="1" kern="1200" dirty="0" smtClean="0">
                <a:solidFill>
                  <a:schemeClr val="tx1"/>
                </a:solidFill>
                <a:effectLst/>
                <a:latin typeface="+mn-lt"/>
                <a:ea typeface="+mn-ea"/>
                <a:cs typeface="+mn-cs"/>
              </a:rPr>
              <a:t>the creation of a rule system </a:t>
            </a:r>
            <a:r>
              <a:rPr lang="en-GB" sz="1200" kern="1200" dirty="0" smtClean="0">
                <a:solidFill>
                  <a:schemeClr val="tx1"/>
                </a:solidFill>
                <a:effectLst/>
                <a:latin typeface="+mn-lt"/>
                <a:ea typeface="+mn-ea"/>
                <a:cs typeface="+mn-cs"/>
              </a:rPr>
              <a:t>and the mechanisms needed to put rules in place and to enable them to be kept…or not. This is a discussion/</a:t>
            </a:r>
            <a:r>
              <a:rPr lang="en-GB" sz="1200" kern="1200" dirty="0" err="1" smtClean="0">
                <a:solidFill>
                  <a:schemeClr val="tx1"/>
                </a:solidFill>
                <a:effectLst/>
                <a:latin typeface="+mn-lt"/>
                <a:ea typeface="+mn-ea"/>
                <a:cs typeface="+mn-cs"/>
              </a:rPr>
              <a:t>dramatised</a:t>
            </a:r>
            <a:r>
              <a:rPr lang="en-GB" sz="1200" kern="1200" dirty="0" smtClean="0">
                <a:solidFill>
                  <a:schemeClr val="tx1"/>
                </a:solidFill>
                <a:effectLst/>
                <a:latin typeface="+mn-lt"/>
                <a:ea typeface="+mn-ea"/>
                <a:cs typeface="+mn-cs"/>
              </a:rPr>
              <a:t> piece that may also need post-it notes, paper and pens to collect ideas.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class should split into two groups and identify as </a:t>
            </a:r>
            <a:r>
              <a:rPr lang="en-GB" sz="1200" b="1" kern="1200" dirty="0" smtClean="0">
                <a:solidFill>
                  <a:schemeClr val="tx1"/>
                </a:solidFill>
                <a:effectLst/>
                <a:latin typeface="+mn-lt"/>
                <a:ea typeface="+mn-ea"/>
                <a:cs typeface="+mn-cs"/>
              </a:rPr>
              <a:t>workers </a:t>
            </a:r>
            <a:r>
              <a:rPr lang="en-GB" sz="1200" kern="1200" dirty="0" smtClean="0">
                <a:solidFill>
                  <a:schemeClr val="tx1"/>
                </a:solidFill>
                <a:effectLst/>
                <a:latin typeface="+mn-lt"/>
                <a:ea typeface="+mn-ea"/>
                <a:cs typeface="+mn-cs"/>
              </a:rPr>
              <a:t>and their </a:t>
            </a:r>
            <a:r>
              <a:rPr lang="en-GB" sz="1200" b="1" kern="1200" dirty="0" smtClean="0">
                <a:solidFill>
                  <a:schemeClr val="tx1"/>
                </a:solidFill>
                <a:effectLst/>
                <a:latin typeface="+mn-lt"/>
                <a:ea typeface="+mn-ea"/>
                <a:cs typeface="+mn-cs"/>
              </a:rPr>
              <a:t>families </a:t>
            </a:r>
            <a:r>
              <a:rPr lang="en-GB" sz="1200" kern="1200" dirty="0" smtClean="0">
                <a:solidFill>
                  <a:schemeClr val="tx1"/>
                </a:solidFill>
                <a:effectLst/>
                <a:latin typeface="+mn-lt"/>
                <a:ea typeface="+mn-ea"/>
                <a:cs typeface="+mn-cs"/>
              </a:rPr>
              <a:t>or </a:t>
            </a:r>
            <a:r>
              <a:rPr lang="en-GB" sz="1200" b="1" kern="1200" dirty="0" smtClean="0">
                <a:solidFill>
                  <a:schemeClr val="tx1"/>
                </a:solidFill>
                <a:effectLst/>
                <a:latin typeface="+mn-lt"/>
                <a:ea typeface="+mn-ea"/>
                <a:cs typeface="+mn-cs"/>
              </a:rPr>
              <a:t>the scientists</a:t>
            </a:r>
            <a:r>
              <a:rPr lang="en-GB" sz="1200" kern="1200" dirty="0" smtClean="0">
                <a:solidFill>
                  <a:schemeClr val="tx1"/>
                </a:solidFill>
                <a:effectLst/>
                <a:latin typeface="+mn-lt"/>
                <a:ea typeface="+mn-ea"/>
                <a:cs typeface="+mn-cs"/>
              </a:rPr>
              <a:t>, who do not have family members with them.</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Key word to explore prior to the lesson: </a:t>
            </a:r>
            <a:r>
              <a:rPr lang="en-GB" sz="1200" b="1" kern="1200" dirty="0" smtClean="0">
                <a:solidFill>
                  <a:schemeClr val="tx1"/>
                </a:solidFill>
                <a:effectLst/>
                <a:latin typeface="+mn-lt"/>
                <a:ea typeface="+mn-ea"/>
                <a:cs typeface="+mn-cs"/>
              </a:rPr>
              <a:t>colony </a:t>
            </a:r>
            <a:r>
              <a:rPr lang="en-GB" sz="1200" kern="1200" dirty="0" smtClean="0">
                <a:solidFill>
                  <a:schemeClr val="tx1"/>
                </a:solidFill>
                <a:effectLst/>
                <a:latin typeface="+mn-lt"/>
                <a:ea typeface="+mn-ea"/>
                <a:cs typeface="+mn-cs"/>
              </a:rPr>
              <a:t>– this should have been a key word in the Mayflower story, itself that this work set assumes the children have already engaged with.</a:t>
            </a:r>
          </a:p>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3</a:t>
            </a:fld>
            <a:endParaRPr lang="en-GB"/>
          </a:p>
        </p:txBody>
      </p:sp>
    </p:spTree>
    <p:extLst>
      <p:ext uri="{BB962C8B-B14F-4D97-AF65-F5344CB8AC3E}">
        <p14:creationId xmlns:p14="http://schemas.microsoft.com/office/powerpoint/2010/main" val="2896884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30</a:t>
            </a:fld>
            <a:endParaRPr lang="en-GB"/>
          </a:p>
        </p:txBody>
      </p:sp>
    </p:spTree>
    <p:extLst>
      <p:ext uri="{BB962C8B-B14F-4D97-AF65-F5344CB8AC3E}">
        <p14:creationId xmlns:p14="http://schemas.microsoft.com/office/powerpoint/2010/main" val="252567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31</a:t>
            </a:fld>
            <a:endParaRPr lang="en-GB"/>
          </a:p>
        </p:txBody>
      </p:sp>
    </p:spTree>
    <p:extLst>
      <p:ext uri="{BB962C8B-B14F-4D97-AF65-F5344CB8AC3E}">
        <p14:creationId xmlns:p14="http://schemas.microsoft.com/office/powerpoint/2010/main" val="3587482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32</a:t>
            </a:fld>
            <a:endParaRPr lang="en-GB"/>
          </a:p>
        </p:txBody>
      </p:sp>
    </p:spTree>
    <p:extLst>
      <p:ext uri="{BB962C8B-B14F-4D97-AF65-F5344CB8AC3E}">
        <p14:creationId xmlns:p14="http://schemas.microsoft.com/office/powerpoint/2010/main" val="913818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33</a:t>
            </a:fld>
            <a:endParaRPr lang="en-GB"/>
          </a:p>
        </p:txBody>
      </p:sp>
    </p:spTree>
    <p:extLst>
      <p:ext uri="{BB962C8B-B14F-4D97-AF65-F5344CB8AC3E}">
        <p14:creationId xmlns:p14="http://schemas.microsoft.com/office/powerpoint/2010/main" val="4219175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Print off the United Nations</a:t>
            </a:r>
            <a:r>
              <a:rPr lang="en-GB" baseline="0" dirty="0" smtClean="0">
                <a:effectLst/>
              </a:rPr>
              <a:t> rights of the Child Poster: Children will need to see this to help them with  group work later in the lesson. There are many versions available. Here is a helpful link </a:t>
            </a:r>
          </a:p>
          <a:p>
            <a:endParaRPr lang="en-GB" baseline="0" dirty="0" smtClean="0">
              <a:effectLst/>
            </a:endParaRPr>
          </a:p>
          <a:p>
            <a:r>
              <a:rPr lang="en-GB" baseline="0" dirty="0" smtClean="0">
                <a:effectLst/>
              </a:rPr>
              <a:t>https://plan-international.org/sites/default/files/field/field_document/child-friendly_crc_poster_a4_-_final_-_english.pdf </a:t>
            </a:r>
          </a:p>
          <a:p>
            <a:endParaRPr lang="en-GB" dirty="0" smtClean="0">
              <a:effectLst/>
            </a:endParaRPr>
          </a:p>
          <a:p>
            <a:endParaRPr lang="en-GB" dirty="0" smtClean="0">
              <a:effectLst/>
            </a:endParaRPr>
          </a:p>
          <a:p>
            <a:r>
              <a:rPr lang="en-GB" dirty="0" smtClean="0">
                <a:effectLst/>
              </a:rPr>
              <a:t>Today the convention has been ratified by 192 countries becoming the most ratified of all international Human Rights treaties. India signed and ratified the convention in 1992. The only two countries who have not ratified the treaty are the United States and Somalia. Somalia has been unable to ratify due to the lack of a stable government and the US has signed the treaty showing their intention to ratify. </a:t>
            </a:r>
          </a:p>
          <a:p>
            <a:r>
              <a:rPr lang="en-GB" sz="1200" b="1" i="0" u="none" strike="noStrike" kern="1200" baseline="0" dirty="0" smtClean="0">
                <a:solidFill>
                  <a:schemeClr val="tx1"/>
                </a:solidFill>
                <a:latin typeface="+mn-lt"/>
                <a:ea typeface="+mn-ea"/>
                <a:cs typeface="+mn-cs"/>
              </a:rPr>
              <a:t>The four basic principles of the children’s rights convention. (1)</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 PLAYING A PART: OUR RIGHT TO PARTICIPATE</a:t>
            </a:r>
          </a:p>
          <a:p>
            <a:r>
              <a:rPr lang="en-GB" sz="1200" b="0" i="0" u="none" strike="noStrike" kern="1200" baseline="0" dirty="0" smtClean="0">
                <a:solidFill>
                  <a:schemeClr val="tx1"/>
                </a:solidFill>
                <a:latin typeface="+mn-lt"/>
                <a:ea typeface="+mn-ea"/>
                <a:cs typeface="+mn-cs"/>
              </a:rPr>
              <a:t>Article 3 Priority of children’s needs in political decisions, legislation and jurisdiction</a:t>
            </a:r>
          </a:p>
          <a:p>
            <a:r>
              <a:rPr lang="en-GB" sz="1200" b="0" i="0" u="none" strike="noStrike" kern="1200" baseline="0" dirty="0" smtClean="0">
                <a:solidFill>
                  <a:schemeClr val="tx1"/>
                </a:solidFill>
                <a:latin typeface="+mn-lt"/>
                <a:ea typeface="+mn-ea"/>
                <a:cs typeface="+mn-cs"/>
              </a:rPr>
              <a:t>Article 12 Freedom of opinion and the right to be heard in all personal matters</a:t>
            </a:r>
          </a:p>
          <a:p>
            <a:r>
              <a:rPr lang="en-GB" sz="1200" b="0" i="0" u="none" strike="noStrike" kern="1200" baseline="0" dirty="0" smtClean="0">
                <a:solidFill>
                  <a:schemeClr val="tx1"/>
                </a:solidFill>
                <a:latin typeface="+mn-lt"/>
                <a:ea typeface="+mn-ea"/>
                <a:cs typeface="+mn-cs"/>
              </a:rPr>
              <a:t>Article 13 Freedom of expression</a:t>
            </a:r>
          </a:p>
          <a:p>
            <a:r>
              <a:rPr lang="en-GB" sz="1200" b="0" i="0" u="none" strike="noStrike" kern="1200" baseline="0" dirty="0" smtClean="0">
                <a:solidFill>
                  <a:schemeClr val="tx1"/>
                </a:solidFill>
                <a:latin typeface="+mn-lt"/>
                <a:ea typeface="+mn-ea"/>
                <a:cs typeface="+mn-cs"/>
              </a:rPr>
              <a:t>Article 14 Freedom of thought, conscience and religion</a:t>
            </a:r>
          </a:p>
          <a:p>
            <a:r>
              <a:rPr lang="en-GB" sz="1200" b="0" i="0" u="none" strike="noStrike" kern="1200" baseline="0" dirty="0" smtClean="0">
                <a:solidFill>
                  <a:schemeClr val="tx1"/>
                </a:solidFill>
                <a:latin typeface="+mn-lt"/>
                <a:ea typeface="+mn-ea"/>
                <a:cs typeface="+mn-cs"/>
              </a:rPr>
              <a:t>Article 15 Right of association and peaceful demonstration in public</a:t>
            </a:r>
          </a:p>
          <a:p>
            <a:r>
              <a:rPr lang="en-GB" sz="1200" b="0" i="0" u="none" strike="noStrike" kern="1200" baseline="0" dirty="0" smtClean="0">
                <a:solidFill>
                  <a:schemeClr val="tx1"/>
                </a:solidFill>
                <a:latin typeface="+mn-lt"/>
                <a:ea typeface="+mn-ea"/>
                <a:cs typeface="+mn-cs"/>
              </a:rPr>
              <a:t>Article 16 Protection of privacy</a:t>
            </a:r>
          </a:p>
          <a:p>
            <a:r>
              <a:rPr lang="en-GB" sz="1200" b="0" i="0" u="none" strike="noStrike" kern="1200" baseline="0" dirty="0" smtClean="0">
                <a:solidFill>
                  <a:schemeClr val="tx1"/>
                </a:solidFill>
                <a:latin typeface="+mn-lt"/>
                <a:ea typeface="+mn-ea"/>
                <a:cs typeface="+mn-cs"/>
              </a:rPr>
              <a:t>Article 17 Access to media and sources of information</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II. REACHING OUR POTENTIAL: OUR RIGHT TO DEVELOP WHO WE ARE</a:t>
            </a:r>
          </a:p>
          <a:p>
            <a:r>
              <a:rPr lang="en-GB" sz="1200" b="0" i="0" u="none" strike="noStrike" kern="1200" baseline="0" dirty="0" smtClean="0">
                <a:solidFill>
                  <a:schemeClr val="tx1"/>
                </a:solidFill>
                <a:latin typeface="+mn-lt"/>
                <a:ea typeface="+mn-ea"/>
                <a:cs typeface="+mn-cs"/>
              </a:rPr>
              <a:t>Article 5 Protection of the rights of parents</a:t>
            </a:r>
          </a:p>
          <a:p>
            <a:r>
              <a:rPr lang="en-GB" sz="1200" b="0" i="0" u="none" strike="noStrike" kern="1200" baseline="0" dirty="0" smtClean="0">
                <a:solidFill>
                  <a:schemeClr val="tx1"/>
                </a:solidFill>
                <a:latin typeface="+mn-lt"/>
                <a:ea typeface="+mn-ea"/>
                <a:cs typeface="+mn-cs"/>
              </a:rPr>
              <a:t>Article 7 Protection of a child’s name and nationality</a:t>
            </a:r>
          </a:p>
          <a:p>
            <a:r>
              <a:rPr lang="en-GB" sz="1200" b="0" i="0" u="none" strike="noStrike" kern="1200" baseline="0" dirty="0" smtClean="0">
                <a:solidFill>
                  <a:schemeClr val="tx1"/>
                </a:solidFill>
                <a:latin typeface="+mn-lt"/>
                <a:ea typeface="+mn-ea"/>
                <a:cs typeface="+mn-cs"/>
              </a:rPr>
              <a:t>Article 8 Protection of a child’s identity</a:t>
            </a:r>
          </a:p>
          <a:p>
            <a:r>
              <a:rPr lang="en-GB" sz="1200" b="0" i="0" u="none" strike="noStrike" kern="1200" baseline="0" dirty="0" smtClean="0">
                <a:solidFill>
                  <a:schemeClr val="tx1"/>
                </a:solidFill>
                <a:latin typeface="+mn-lt"/>
                <a:ea typeface="+mn-ea"/>
                <a:cs typeface="+mn-cs"/>
              </a:rPr>
              <a:t>Article 10 Facilitation of family reunification</a:t>
            </a:r>
          </a:p>
          <a:p>
            <a:r>
              <a:rPr lang="en-GB" sz="1200" b="0" i="0" u="none" strike="noStrike" kern="1200" baseline="0" dirty="0" smtClean="0">
                <a:solidFill>
                  <a:schemeClr val="tx1"/>
                </a:solidFill>
                <a:latin typeface="+mn-lt"/>
                <a:ea typeface="+mn-ea"/>
                <a:cs typeface="+mn-cs"/>
              </a:rPr>
              <a:t>Article 21 Monitoring of child adoption</a:t>
            </a:r>
          </a:p>
          <a:p>
            <a:r>
              <a:rPr lang="en-GB" sz="1200" b="0" i="0" u="none" strike="noStrike" kern="1200" baseline="0" dirty="0" smtClean="0">
                <a:solidFill>
                  <a:schemeClr val="tx1"/>
                </a:solidFill>
                <a:latin typeface="+mn-lt"/>
                <a:ea typeface="+mn-ea"/>
                <a:cs typeface="+mn-cs"/>
              </a:rPr>
              <a:t>Article 23 Special care for disabled young people</a:t>
            </a:r>
          </a:p>
          <a:p>
            <a:r>
              <a:rPr lang="en-GB" sz="1200" b="0" i="0" u="none" strike="noStrike" kern="1200" baseline="0" dirty="0" smtClean="0">
                <a:solidFill>
                  <a:schemeClr val="tx1"/>
                </a:solidFill>
                <a:latin typeface="+mn-lt"/>
                <a:ea typeface="+mn-ea"/>
                <a:cs typeface="+mn-cs"/>
              </a:rPr>
              <a:t>Article 28 Right to education</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III. LIVING WELL: OUR RIGHT TO SURVIVAL</a:t>
            </a:r>
          </a:p>
          <a:p>
            <a:r>
              <a:rPr lang="en-GB" sz="1200" b="0" i="0" u="none" strike="noStrike" kern="1200" baseline="0" dirty="0" smtClean="0">
                <a:solidFill>
                  <a:schemeClr val="tx1"/>
                </a:solidFill>
                <a:latin typeface="+mn-lt"/>
                <a:ea typeface="+mn-ea"/>
                <a:cs typeface="+mn-cs"/>
              </a:rPr>
              <a:t>Article 6 Protection of survival and development</a:t>
            </a:r>
          </a:p>
          <a:p>
            <a:r>
              <a:rPr lang="en-GB" sz="1200" b="0" i="0" u="none" strike="noStrike" kern="1200" baseline="0" dirty="0" smtClean="0">
                <a:solidFill>
                  <a:schemeClr val="tx1"/>
                </a:solidFill>
                <a:latin typeface="+mn-lt"/>
                <a:ea typeface="+mn-ea"/>
                <a:cs typeface="+mn-cs"/>
              </a:rPr>
              <a:t>Article 9 Principle of non-separation from parents</a:t>
            </a:r>
          </a:p>
          <a:p>
            <a:r>
              <a:rPr lang="en-GB" sz="1200" b="0" i="0" u="none" strike="noStrike" kern="1200" baseline="0" dirty="0" smtClean="0">
                <a:solidFill>
                  <a:schemeClr val="tx1"/>
                </a:solidFill>
                <a:latin typeface="+mn-lt"/>
                <a:ea typeface="+mn-ea"/>
                <a:cs typeface="+mn-cs"/>
              </a:rPr>
              <a:t>Article 18 Responsibility of parents and guardians</a:t>
            </a:r>
          </a:p>
          <a:p>
            <a:r>
              <a:rPr lang="en-GB" sz="1200" b="0" i="0" u="none" strike="noStrike" kern="1200" baseline="0" dirty="0" smtClean="0">
                <a:solidFill>
                  <a:schemeClr val="tx1"/>
                </a:solidFill>
                <a:latin typeface="+mn-lt"/>
                <a:ea typeface="+mn-ea"/>
                <a:cs typeface="+mn-cs"/>
              </a:rPr>
              <a:t>Article 24 Protection of health and access to health care</a:t>
            </a:r>
          </a:p>
          <a:p>
            <a:r>
              <a:rPr lang="en-GB" sz="1200" b="0" i="0" u="none" strike="noStrike" kern="1200" baseline="0" dirty="0" smtClean="0">
                <a:solidFill>
                  <a:schemeClr val="tx1"/>
                </a:solidFill>
                <a:latin typeface="+mn-lt"/>
                <a:ea typeface="+mn-ea"/>
                <a:cs typeface="+mn-cs"/>
              </a:rPr>
              <a:t>Article 26 Social security</a:t>
            </a:r>
          </a:p>
          <a:p>
            <a:r>
              <a:rPr lang="en-GB" sz="1200" b="0" i="0" u="none" strike="noStrike" kern="1200" baseline="0" dirty="0" smtClean="0">
                <a:solidFill>
                  <a:schemeClr val="tx1"/>
                </a:solidFill>
                <a:latin typeface="+mn-lt"/>
                <a:ea typeface="+mn-ea"/>
                <a:cs typeface="+mn-cs"/>
              </a:rPr>
              <a:t>Article 27 Adequate living standards</a:t>
            </a:r>
          </a:p>
          <a:p>
            <a:r>
              <a:rPr lang="en-GB" sz="1200" b="0" i="0" u="none" strike="noStrike" kern="1200" baseline="0" dirty="0" smtClean="0">
                <a:solidFill>
                  <a:schemeClr val="tx1"/>
                </a:solidFill>
                <a:latin typeface="+mn-lt"/>
                <a:ea typeface="+mn-ea"/>
                <a:cs typeface="+mn-cs"/>
              </a:rPr>
              <a:t>Article 31 Right to rest and leisure</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IV. BEING FREE FROM HARM: OUR RIGHT TO PROTECTION</a:t>
            </a:r>
          </a:p>
          <a:p>
            <a:r>
              <a:rPr lang="en-GB" sz="1200" b="0" i="0" u="none" strike="noStrike" kern="1200" baseline="0" dirty="0" smtClean="0">
                <a:solidFill>
                  <a:schemeClr val="tx1"/>
                </a:solidFill>
                <a:latin typeface="+mn-lt"/>
                <a:ea typeface="+mn-ea"/>
                <a:cs typeface="+mn-cs"/>
              </a:rPr>
              <a:t>Article 2 Principle of non-discrimination</a:t>
            </a:r>
          </a:p>
          <a:p>
            <a:r>
              <a:rPr lang="en-GB" sz="1200" b="0" i="0" u="none" strike="noStrike" kern="1200" baseline="0" dirty="0" smtClean="0">
                <a:solidFill>
                  <a:schemeClr val="tx1"/>
                </a:solidFill>
                <a:latin typeface="+mn-lt"/>
                <a:ea typeface="+mn-ea"/>
                <a:cs typeface="+mn-cs"/>
              </a:rPr>
              <a:t>Article 11 Protection from kidnapping and abduction</a:t>
            </a:r>
          </a:p>
          <a:p>
            <a:r>
              <a:rPr lang="en-GB" sz="1200" b="0" i="0" u="none" strike="noStrike" kern="1200" baseline="0" dirty="0" smtClean="0">
                <a:solidFill>
                  <a:schemeClr val="tx1"/>
                </a:solidFill>
                <a:latin typeface="+mn-lt"/>
                <a:ea typeface="+mn-ea"/>
                <a:cs typeface="+mn-cs"/>
              </a:rPr>
              <a:t>Article 19 Protection from abuse and neglect</a:t>
            </a:r>
          </a:p>
          <a:p>
            <a:r>
              <a:rPr lang="en-GB" sz="1200" b="0" i="0" u="none" strike="noStrike" kern="1200" baseline="0" dirty="0" smtClean="0">
                <a:solidFill>
                  <a:schemeClr val="tx1"/>
                </a:solidFill>
                <a:latin typeface="+mn-lt"/>
                <a:ea typeface="+mn-ea"/>
                <a:cs typeface="+mn-cs"/>
              </a:rPr>
              <a:t>Article 20 Care for young people without families</a:t>
            </a:r>
          </a:p>
          <a:p>
            <a:r>
              <a:rPr lang="en-GB" sz="1200" b="0" i="0" u="none" strike="noStrike" kern="1200" baseline="0" dirty="0" smtClean="0">
                <a:solidFill>
                  <a:schemeClr val="tx1"/>
                </a:solidFill>
                <a:latin typeface="+mn-lt"/>
                <a:ea typeface="+mn-ea"/>
                <a:cs typeface="+mn-cs"/>
              </a:rPr>
              <a:t>Article 22 Protection of child refugees</a:t>
            </a:r>
          </a:p>
          <a:p>
            <a:r>
              <a:rPr lang="en-GB" sz="1200" b="0" i="0" u="none" strike="noStrike" kern="1200" baseline="0" dirty="0" smtClean="0">
                <a:solidFill>
                  <a:schemeClr val="tx1"/>
                </a:solidFill>
                <a:latin typeface="+mn-lt"/>
                <a:ea typeface="+mn-ea"/>
                <a:cs typeface="+mn-cs"/>
              </a:rPr>
              <a:t>Article 32 Protection from economic exploitation</a:t>
            </a:r>
          </a:p>
          <a:p>
            <a:r>
              <a:rPr lang="en-GB" sz="1200" b="0" i="0" u="none" strike="noStrike" kern="1200" baseline="0" dirty="0" smtClean="0">
                <a:solidFill>
                  <a:schemeClr val="tx1"/>
                </a:solidFill>
                <a:latin typeface="+mn-lt"/>
                <a:ea typeface="+mn-ea"/>
                <a:cs typeface="+mn-cs"/>
              </a:rPr>
              <a:t>Article 33 Protection from drugs</a:t>
            </a:r>
          </a:p>
          <a:p>
            <a:r>
              <a:rPr lang="fr-FR" sz="1200" b="0" i="0" u="none" strike="noStrike" kern="1200" baseline="0" dirty="0" smtClean="0">
                <a:solidFill>
                  <a:schemeClr val="tx1"/>
                </a:solidFill>
                <a:latin typeface="+mn-lt"/>
                <a:ea typeface="+mn-ea"/>
                <a:cs typeface="+mn-cs"/>
              </a:rPr>
              <a:t>Article 34 Protection </a:t>
            </a:r>
            <a:r>
              <a:rPr lang="fr-FR" sz="1200" b="0" i="0" u="none" strike="noStrike" kern="1200" baseline="0" dirty="0" err="1" smtClean="0">
                <a:solidFill>
                  <a:schemeClr val="tx1"/>
                </a:solidFill>
                <a:latin typeface="+mn-lt"/>
                <a:ea typeface="+mn-ea"/>
                <a:cs typeface="+mn-cs"/>
              </a:rPr>
              <a:t>from</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sexual</a:t>
            </a:r>
            <a:r>
              <a:rPr lang="fr-FR" sz="1200" b="0" i="0" u="none" strike="noStrike" kern="1200" baseline="0" dirty="0" smtClean="0">
                <a:solidFill>
                  <a:schemeClr val="tx1"/>
                </a:solidFill>
                <a:latin typeface="+mn-lt"/>
                <a:ea typeface="+mn-ea"/>
                <a:cs typeface="+mn-cs"/>
              </a:rPr>
              <a:t> exploitation</a:t>
            </a:r>
          </a:p>
          <a:p>
            <a:r>
              <a:rPr lang="en-GB" sz="1200" b="0" i="0" u="none" strike="noStrike" kern="1200" baseline="0" dirty="0" smtClean="0">
                <a:solidFill>
                  <a:schemeClr val="tx1"/>
                </a:solidFill>
                <a:latin typeface="+mn-lt"/>
                <a:ea typeface="+mn-ea"/>
                <a:cs typeface="+mn-cs"/>
              </a:rPr>
              <a:t>Article 35 Protection from sale and trafficking</a:t>
            </a:r>
          </a:p>
          <a:p>
            <a:r>
              <a:rPr lang="en-GB" sz="1200" b="0" i="0" u="none" strike="noStrike" kern="1200" baseline="0" dirty="0" smtClean="0">
                <a:solidFill>
                  <a:schemeClr val="tx1"/>
                </a:solidFill>
                <a:latin typeface="+mn-lt"/>
                <a:ea typeface="+mn-ea"/>
                <a:cs typeface="+mn-cs"/>
              </a:rPr>
              <a:t>Article 36 Protection from all other forms of exploitation</a:t>
            </a:r>
          </a:p>
          <a:p>
            <a:r>
              <a:rPr lang="en-GB" sz="1200" b="0" i="0" u="none" strike="noStrike" kern="1200" baseline="0" dirty="0" smtClean="0">
                <a:solidFill>
                  <a:schemeClr val="tx1"/>
                </a:solidFill>
                <a:latin typeface="+mn-lt"/>
                <a:ea typeface="+mn-ea"/>
                <a:cs typeface="+mn-cs"/>
              </a:rPr>
              <a:t>Article 37 Protection from torture and cruel treatment</a:t>
            </a:r>
          </a:p>
          <a:p>
            <a:r>
              <a:rPr lang="en-GB" sz="1200" b="0" i="0" u="none" strike="noStrike" kern="1200" baseline="0" dirty="0" smtClean="0">
                <a:solidFill>
                  <a:schemeClr val="tx1"/>
                </a:solidFill>
                <a:latin typeface="+mn-lt"/>
                <a:ea typeface="+mn-ea"/>
                <a:cs typeface="+mn-cs"/>
              </a:rPr>
              <a:t>Article 38 Wars and armed conflicts</a:t>
            </a:r>
          </a:p>
          <a:p>
            <a:r>
              <a:rPr lang="en-GB" sz="1200" b="0" i="0" u="none" strike="noStrike" kern="1200" baseline="0" dirty="0" smtClean="0">
                <a:solidFill>
                  <a:schemeClr val="tx1"/>
                </a:solidFill>
                <a:latin typeface="+mn-lt"/>
                <a:ea typeface="+mn-ea"/>
                <a:cs typeface="+mn-cs"/>
              </a:rPr>
              <a:t>Article 39 Social reintegration of child victims</a:t>
            </a:r>
          </a:p>
          <a:p>
            <a:r>
              <a:rPr lang="en-GB" sz="1200" b="0" i="0" u="none" strike="noStrike" kern="1200" baseline="0" dirty="0" smtClean="0">
                <a:solidFill>
                  <a:schemeClr val="tx1"/>
                </a:solidFill>
                <a:latin typeface="+mn-lt"/>
                <a:ea typeface="+mn-ea"/>
                <a:cs typeface="+mn-cs"/>
              </a:rPr>
              <a:t>Article 40 Treatment of children by penal law</a:t>
            </a:r>
          </a:p>
          <a:p>
            <a:r>
              <a:rPr lang="en-GB" sz="1200" b="0" i="0" u="none" strike="noStrike" kern="1200" baseline="0" dirty="0" smtClean="0">
                <a:solidFill>
                  <a:schemeClr val="tx1"/>
                </a:solidFill>
                <a:latin typeface="+mn-lt"/>
                <a:ea typeface="+mn-ea"/>
                <a:cs typeface="+mn-cs"/>
              </a:rPr>
              <a:t>__________</a:t>
            </a:r>
          </a:p>
          <a:p>
            <a:r>
              <a:rPr lang="en-GB" sz="1200" b="0" i="0" u="none" strike="noStrike" kern="1200" baseline="0" dirty="0" smtClean="0">
                <a:solidFill>
                  <a:schemeClr val="tx1"/>
                </a:solidFill>
                <a:latin typeface="+mn-lt"/>
                <a:ea typeface="+mn-ea"/>
                <a:cs typeface="+mn-cs"/>
              </a:rPr>
              <a:t>1. This is an excerpt from: </a:t>
            </a:r>
            <a:r>
              <a:rPr lang="en-GB" sz="1200" b="0" i="1" u="none" strike="noStrike" kern="1200" baseline="0" dirty="0" smtClean="0">
                <a:solidFill>
                  <a:schemeClr val="tx1"/>
                </a:solidFill>
                <a:latin typeface="+mn-lt"/>
                <a:ea typeface="+mn-ea"/>
                <a:cs typeface="+mn-cs"/>
              </a:rPr>
              <a:t>Say It Right! The Unconventional Canadian Youth Edition of the United Nations Convention</a:t>
            </a:r>
          </a:p>
          <a:p>
            <a:r>
              <a:rPr lang="en-GB" sz="1200" b="0" i="1" u="none" strike="noStrike" kern="1200" baseline="0" dirty="0" smtClean="0">
                <a:solidFill>
                  <a:schemeClr val="tx1"/>
                </a:solidFill>
                <a:latin typeface="+mn-lt"/>
                <a:ea typeface="+mn-ea"/>
                <a:cs typeface="+mn-cs"/>
              </a:rPr>
              <a:t>on the Rights of the Child</a:t>
            </a:r>
            <a:r>
              <a:rPr lang="en-GB" sz="1200" b="0" i="0" u="none" strike="noStrike" kern="1200" baseline="0" dirty="0" smtClean="0">
                <a:solidFill>
                  <a:schemeClr val="tx1"/>
                </a:solidFill>
                <a:latin typeface="+mn-lt"/>
                <a:ea typeface="+mn-ea"/>
                <a:cs typeface="+mn-cs"/>
              </a:rPr>
              <a:t>. </a:t>
            </a:r>
            <a:endParaRPr lang="en-GB" b="1" dirty="0" smtClean="0">
              <a:effectLst/>
            </a:endParaRPr>
          </a:p>
          <a:p>
            <a:endParaRPr lang="en-GB" b="1"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effectLst/>
              </a:rPr>
              <a:t>The Following is an overview of the Full</a:t>
            </a:r>
            <a:r>
              <a:rPr lang="en-GB" b="1" baseline="0" dirty="0" smtClean="0">
                <a:effectLst/>
              </a:rPr>
              <a:t> </a:t>
            </a:r>
            <a:r>
              <a:rPr lang="en-GB" b="1" dirty="0" smtClean="0"/>
              <a:t>United Nations Convention on the Rights of the Child.</a:t>
            </a:r>
            <a:endParaRPr lang="en-GB" b="1" dirty="0" smtClean="0">
              <a:effectLst/>
            </a:endParaRPr>
          </a:p>
          <a:p>
            <a:endParaRPr lang="en-GB" dirty="0" smtClean="0">
              <a:effectLst/>
            </a:endParaRPr>
          </a:p>
          <a:p>
            <a:r>
              <a:rPr lang="en-GB" b="1" dirty="0" smtClean="0">
                <a:effectLst/>
              </a:rPr>
              <a:t>Preamble:</a:t>
            </a:r>
            <a:r>
              <a:rPr lang="en-GB" dirty="0" smtClean="0">
                <a:effectLst/>
              </a:rPr>
              <a:t> Recognises many of the principles outlines in the Declaration on the Rights of the Child such as family as the best environment for a child to grow, the importance of child protection, best interest of the child, recognising child participation, etc.</a:t>
            </a:r>
          </a:p>
          <a:p>
            <a:endParaRPr lang="en-GB" dirty="0" smtClean="0">
              <a:effectLst/>
            </a:endParaRPr>
          </a:p>
          <a:p>
            <a:r>
              <a:rPr lang="en-GB" b="1" dirty="0" smtClean="0">
                <a:effectLst/>
              </a:rPr>
              <a:t>Article 1:</a:t>
            </a:r>
            <a:r>
              <a:rPr lang="en-GB" dirty="0" smtClean="0">
                <a:effectLst/>
              </a:rPr>
              <a:t> According to the convention a child is any person how has not reached the age of eighteen unless a different age of maturity is specified in any country's law. </a:t>
            </a:r>
          </a:p>
          <a:p>
            <a:endParaRPr lang="en-GB" dirty="0" smtClean="0">
              <a:effectLst/>
            </a:endParaRPr>
          </a:p>
          <a:p>
            <a:r>
              <a:rPr lang="en-GB" b="1" dirty="0" smtClean="0">
                <a:effectLst/>
              </a:rPr>
              <a:t>Article2:</a:t>
            </a:r>
            <a:r>
              <a:rPr lang="en-GB" dirty="0" smtClean="0">
                <a:effectLst/>
              </a:rPr>
              <a:t> It is the duty of the state (each country) to uphold the articles in the convention and apply it to all children regardless of the child's or the family's race, colour, sex, language, religion, political or other opinion, national, ethnic or social origin, property, disability, birth or other status. The state should protect the child against all forms of discrimination.</a:t>
            </a:r>
          </a:p>
          <a:p>
            <a:r>
              <a:rPr lang="en-GB" dirty="0" smtClean="0">
                <a:effectLst/>
              </a:rPr>
              <a:t> </a:t>
            </a:r>
          </a:p>
          <a:p>
            <a:r>
              <a:rPr lang="en-GB" b="1" dirty="0" smtClean="0">
                <a:effectLst/>
              </a:rPr>
              <a:t>Article 3:</a:t>
            </a:r>
            <a:r>
              <a:rPr lang="en-GB" dirty="0" smtClean="0">
                <a:effectLst/>
              </a:rPr>
              <a:t> the state will always act in the best interest of the child while taking into consideration the rights and duties of the guardians. The state shall ensure all institutions government or not adhere to this dictum.</a:t>
            </a:r>
          </a:p>
          <a:p>
            <a:r>
              <a:rPr lang="en-GB" dirty="0" smtClean="0">
                <a:effectLst/>
              </a:rPr>
              <a:t> </a:t>
            </a:r>
          </a:p>
          <a:p>
            <a:r>
              <a:rPr lang="en-GB" b="1" dirty="0" smtClean="0">
                <a:effectLst/>
              </a:rPr>
              <a:t>Article 4:</a:t>
            </a:r>
            <a:r>
              <a:rPr lang="en-GB" dirty="0" smtClean="0">
                <a:effectLst/>
              </a:rPr>
              <a:t> The state must make laws, implement policies and programmes and undertake other measures to unsure the rights set out in the convention are fulfilled.</a:t>
            </a:r>
          </a:p>
          <a:p>
            <a:r>
              <a:rPr lang="en-GB" dirty="0" smtClean="0">
                <a:effectLst/>
              </a:rPr>
              <a:t> </a:t>
            </a:r>
          </a:p>
          <a:p>
            <a:r>
              <a:rPr lang="en-GB" b="1" dirty="0" smtClean="0">
                <a:effectLst/>
              </a:rPr>
              <a:t>Article 5:</a:t>
            </a:r>
            <a:r>
              <a:rPr lang="en-GB" dirty="0" smtClean="0">
                <a:effectLst/>
              </a:rPr>
              <a:t> The state will keep in mind the rights of the guardians of the child or any other family member or community as in accordance with local customs</a:t>
            </a:r>
          </a:p>
          <a:p>
            <a:r>
              <a:rPr lang="en-GB" dirty="0" smtClean="0">
                <a:effectLst/>
              </a:rPr>
              <a:t> </a:t>
            </a:r>
          </a:p>
          <a:p>
            <a:r>
              <a:rPr lang="en-GB" b="1" dirty="0" smtClean="0">
                <a:effectLst/>
              </a:rPr>
              <a:t>Article 6:</a:t>
            </a:r>
            <a:r>
              <a:rPr lang="en-GB" dirty="0" smtClean="0">
                <a:effectLst/>
              </a:rPr>
              <a:t> States recognise that every child has the inherent right to life, and must work to ensure the survival and development of the child. </a:t>
            </a:r>
          </a:p>
          <a:p>
            <a:endParaRPr lang="en-GB" dirty="0" smtClean="0">
              <a:effectLst/>
            </a:endParaRPr>
          </a:p>
          <a:p>
            <a:r>
              <a:rPr lang="en-GB" b="1" dirty="0" smtClean="0">
                <a:effectLst/>
              </a:rPr>
              <a:t>Article 7:</a:t>
            </a:r>
            <a:r>
              <a:rPr lang="en-GB" dirty="0" smtClean="0">
                <a:effectLst/>
              </a:rPr>
              <a:t> Every child has the right to a name, birth registration and nationality. As far as possible every child has the right to know and be cared for by his/her parents. The state should make laws and provisions especially for stateless children.</a:t>
            </a:r>
          </a:p>
          <a:p>
            <a:r>
              <a:rPr lang="en-GB" dirty="0" smtClean="0">
                <a:effectLst/>
              </a:rPr>
              <a:t> </a:t>
            </a:r>
          </a:p>
          <a:p>
            <a:r>
              <a:rPr lang="en-GB" b="1" dirty="0" smtClean="0">
                <a:effectLst/>
              </a:rPr>
              <a:t>Article 8:</a:t>
            </a:r>
            <a:r>
              <a:rPr lang="en-GB" dirty="0" smtClean="0">
                <a:effectLst/>
              </a:rPr>
              <a:t> A child has the right to preserve his/her identity including nationality, name and family relations without unlawful interference. </a:t>
            </a:r>
          </a:p>
          <a:p>
            <a:endParaRPr lang="en-GB" dirty="0" smtClean="0">
              <a:effectLst/>
            </a:endParaRPr>
          </a:p>
          <a:p>
            <a:r>
              <a:rPr lang="en-GB" b="1" dirty="0" smtClean="0">
                <a:effectLst/>
              </a:rPr>
              <a:t>Article 9:</a:t>
            </a:r>
            <a:r>
              <a:rPr lang="en-GB" dirty="0" smtClean="0">
                <a:effectLst/>
              </a:rPr>
              <a:t> Every child has the right not to be separated from their parents against his/her will unless it is in his/her best interest. Any legal proceeding of separation shall be attended by all involved parties including the parents. The right has the right to maintain contact with his/her parent as long as it's not against his/her best interest. If the state is the cause of separation than the parents, child or any other family member has the right to know the whereabouts of the absent member. </a:t>
            </a:r>
          </a:p>
          <a:p>
            <a:endParaRPr lang="en-GB" dirty="0" smtClean="0">
              <a:effectLst/>
            </a:endParaRPr>
          </a:p>
          <a:p>
            <a:r>
              <a:rPr lang="en-GB" b="1" dirty="0" smtClean="0">
                <a:effectLst/>
              </a:rPr>
              <a:t>Article 10:</a:t>
            </a:r>
            <a:r>
              <a:rPr lang="en-GB" dirty="0" smtClean="0">
                <a:effectLst/>
              </a:rPr>
              <a:t> Every child and family has the right to enter or leave a state at any time they wish as long as it is in accordance with the laws of each state. If a child is in the different state as the parents the child has the right to maintain contact with his/her parent as long as it's not against his/her best interest </a:t>
            </a:r>
          </a:p>
          <a:p>
            <a:r>
              <a:rPr lang="en-GB" b="1" dirty="0" smtClean="0">
                <a:effectLst/>
              </a:rPr>
              <a:t>Article 11:</a:t>
            </a:r>
            <a:r>
              <a:rPr lang="en-GB" dirty="0" smtClean="0">
                <a:effectLst/>
              </a:rPr>
              <a:t> The state shall combat child trafficking. </a:t>
            </a:r>
          </a:p>
          <a:p>
            <a:endParaRPr lang="en-GB" dirty="0" smtClean="0">
              <a:effectLst/>
            </a:endParaRPr>
          </a:p>
          <a:p>
            <a:r>
              <a:rPr lang="en-GB" b="1" dirty="0" smtClean="0">
                <a:effectLst/>
              </a:rPr>
              <a:t>Article 12:</a:t>
            </a:r>
            <a:r>
              <a:rPr lang="en-GB" dirty="0" smtClean="0">
                <a:effectLst/>
              </a:rPr>
              <a:t> The state shall ensure the child's right to form and express views with regard to things that affect him/her in accordance with the maturity and age of the child. A child shall hence we allowed to be heard in any judicial proceeding concerning the child directly or indirectly through a representative</a:t>
            </a:r>
          </a:p>
          <a:p>
            <a:r>
              <a:rPr lang="en-GB" dirty="0" smtClean="0">
                <a:effectLst/>
              </a:rPr>
              <a:t> </a:t>
            </a:r>
          </a:p>
          <a:p>
            <a:r>
              <a:rPr lang="en-GB" b="1" dirty="0" smtClean="0">
                <a:effectLst/>
              </a:rPr>
              <a:t>Article 13:</a:t>
            </a:r>
            <a:r>
              <a:rPr lang="en-GB" dirty="0" smtClean="0">
                <a:effectLst/>
              </a:rPr>
              <a:t> Children have a right to free expression and this includes right to information and ideas of all kinds and in any medium. This is only restricted by the violation of others rights or a threat to national security.</a:t>
            </a:r>
          </a:p>
          <a:p>
            <a:r>
              <a:rPr lang="en-GB" dirty="0" smtClean="0">
                <a:effectLst/>
              </a:rPr>
              <a:t> </a:t>
            </a:r>
          </a:p>
          <a:p>
            <a:r>
              <a:rPr lang="en-GB" b="1" dirty="0" smtClean="0">
                <a:effectLst/>
              </a:rPr>
              <a:t>Article 14:</a:t>
            </a:r>
            <a:r>
              <a:rPr lang="en-GB" dirty="0" smtClean="0">
                <a:effectLst/>
              </a:rPr>
              <a:t> Every child has the right to freedom of thought, conscience and religion. The state must respect the parents' right to guide the child in this regard. Freedom to manifest ones religion is only restricted if the act is harmful to others. </a:t>
            </a:r>
          </a:p>
          <a:p>
            <a:endParaRPr lang="en-GB" dirty="0" smtClean="0">
              <a:effectLst/>
            </a:endParaRPr>
          </a:p>
          <a:p>
            <a:r>
              <a:rPr lang="en-GB" b="1" dirty="0" smtClean="0">
                <a:effectLst/>
              </a:rPr>
              <a:t>Article 15:</a:t>
            </a:r>
            <a:r>
              <a:rPr lang="en-GB" dirty="0" smtClean="0">
                <a:effectLst/>
              </a:rPr>
              <a:t> Every child has the right to freedom of association and peaceful assembly unless the act is illegal or harmful to others. </a:t>
            </a:r>
          </a:p>
          <a:p>
            <a:endParaRPr lang="en-GB" dirty="0" smtClean="0">
              <a:effectLst/>
            </a:endParaRPr>
          </a:p>
          <a:p>
            <a:r>
              <a:rPr lang="en-GB" b="1" dirty="0" smtClean="0">
                <a:effectLst/>
              </a:rPr>
              <a:t>Article 16:</a:t>
            </a:r>
            <a:r>
              <a:rPr lang="en-GB" dirty="0" smtClean="0">
                <a:effectLst/>
              </a:rPr>
              <a:t> Children have the right to privacy and the right to be protected by law against such interference of attacks </a:t>
            </a:r>
          </a:p>
          <a:p>
            <a:endParaRPr lang="en-GB" dirty="0" smtClean="0">
              <a:effectLst/>
            </a:endParaRPr>
          </a:p>
          <a:p>
            <a:r>
              <a:rPr lang="en-GB" b="1" dirty="0" smtClean="0">
                <a:effectLst/>
              </a:rPr>
              <a:t>Article 17:</a:t>
            </a:r>
            <a:r>
              <a:rPr lang="en-GB" dirty="0" smtClean="0">
                <a:effectLst/>
              </a:rPr>
              <a:t> The state shall ensure that a child has access to national and international information that is aimed at the child's well being. For example they may encourage mass media to produce programmes that are informational for children and encourage the production of children's books and magazines. </a:t>
            </a:r>
          </a:p>
          <a:p>
            <a:endParaRPr lang="en-GB" dirty="0" smtClean="0">
              <a:effectLst/>
            </a:endParaRPr>
          </a:p>
          <a:p>
            <a:r>
              <a:rPr lang="en-GB" b="1" dirty="0" smtClean="0">
                <a:effectLst/>
              </a:rPr>
              <a:t>Article 18:</a:t>
            </a:r>
            <a:r>
              <a:rPr lang="en-GB" dirty="0" smtClean="0">
                <a:effectLst/>
              </a:rPr>
              <a:t> The state shall ensure the recognition of responsibility of both parents to care for a child as long as it is in her/his best interest. The state shall give appropriate guidance and assistance to parents to uphold the rights of the child. Children of working parents have the right to access child-care services. </a:t>
            </a:r>
          </a:p>
          <a:p>
            <a:endParaRPr lang="en-GB" dirty="0" smtClean="0">
              <a:effectLst/>
            </a:endParaRPr>
          </a:p>
          <a:p>
            <a:r>
              <a:rPr lang="en-GB" b="1" dirty="0" smtClean="0">
                <a:effectLst/>
              </a:rPr>
              <a:t>Article 19:</a:t>
            </a:r>
            <a:r>
              <a:rPr lang="en-GB" dirty="0" smtClean="0">
                <a:effectLst/>
              </a:rPr>
              <a:t> The state shall take all types of actions to protect the child from any form of abuse, exploitation or neglect. The state shall create system to ensure the child receives all needed support in form of prevention, protection and rehabilitation. </a:t>
            </a:r>
          </a:p>
          <a:p>
            <a:endParaRPr lang="en-GB" dirty="0" smtClean="0">
              <a:effectLst/>
            </a:endParaRPr>
          </a:p>
          <a:p>
            <a:r>
              <a:rPr lang="en-GB" b="1" dirty="0" smtClean="0">
                <a:effectLst/>
              </a:rPr>
              <a:t>Article 20:</a:t>
            </a:r>
            <a:r>
              <a:rPr lang="en-GB" dirty="0" smtClean="0">
                <a:effectLst/>
              </a:rPr>
              <a:t> Children have the right to protection by the state when they temporarily or permanently deprived of their family environment or if the environment has proven to be harmful for them. The state shall find alternate care for the child such as foster care, adoption or </a:t>
            </a:r>
            <a:r>
              <a:rPr lang="en-GB" dirty="0" err="1" smtClean="0">
                <a:effectLst/>
              </a:rPr>
              <a:t>kafalah</a:t>
            </a:r>
            <a:r>
              <a:rPr lang="en-GB" dirty="0" smtClean="0">
                <a:effectLst/>
              </a:rPr>
              <a:t> of Islamic law. The cultural, linguistic and religious background of the child should be continued as far as possible. </a:t>
            </a:r>
          </a:p>
          <a:p>
            <a:endParaRPr lang="en-GB" dirty="0" smtClean="0">
              <a:effectLst/>
            </a:endParaRPr>
          </a:p>
          <a:p>
            <a:r>
              <a:rPr lang="en-GB" b="1" dirty="0" smtClean="0">
                <a:effectLst/>
              </a:rPr>
              <a:t>Article 21:</a:t>
            </a:r>
            <a:r>
              <a:rPr lang="en-GB" dirty="0" smtClean="0">
                <a:effectLst/>
              </a:rPr>
              <a:t> All states shall permit and recognise the process of adoption. Adoption will be carried out only by a competent authority who will sure the adoption is permissible. Inter-country adoption will be permitted as an alter form of care only if that care cannot be provided for in the child's own country. The state must ensure that inter-country adoption does not result in financial gain, and that both national and international adoption is held to the same safeguards and standards. </a:t>
            </a:r>
          </a:p>
          <a:p>
            <a:endParaRPr lang="en-GB" dirty="0" smtClean="0">
              <a:effectLst/>
            </a:endParaRPr>
          </a:p>
          <a:p>
            <a:r>
              <a:rPr lang="en-GB" b="1" dirty="0" smtClean="0">
                <a:effectLst/>
              </a:rPr>
              <a:t>Article 22:</a:t>
            </a:r>
            <a:r>
              <a:rPr lang="en-GB" dirty="0" smtClean="0">
                <a:effectLst/>
              </a:rPr>
              <a:t> Children seeking refugee status and recognised as refuges with or without their parents shall be granted such a status by the state and have the same rights as all children in accordance with this convention and any other human rights treaty. The state shall with the assistance of other international bodies try and reunite the child with his family or provide the child with the appropriate care.</a:t>
            </a:r>
          </a:p>
          <a:p>
            <a:r>
              <a:rPr lang="en-GB" dirty="0" smtClean="0">
                <a:effectLst/>
              </a:rPr>
              <a:t> </a:t>
            </a:r>
          </a:p>
          <a:p>
            <a:r>
              <a:rPr lang="en-GB" b="1" dirty="0" smtClean="0">
                <a:effectLst/>
              </a:rPr>
              <a:t>Article 23:</a:t>
            </a:r>
            <a:r>
              <a:rPr lang="en-GB" dirty="0" smtClean="0">
                <a:effectLst/>
              </a:rPr>
              <a:t> States recognise that children with disabilities (mental or physical) have the right to a life with dignity and all other rights of this convention. The State also recognises the need to provide children with disabilities with special care, family assistance, free education, health, training, etc in accordance with the family's financial situation and aim for the child's social integration. The state shall also take measure to prevent the disabilities in children. </a:t>
            </a:r>
          </a:p>
          <a:p>
            <a:endParaRPr lang="en-GB" dirty="0" smtClean="0">
              <a:effectLst/>
            </a:endParaRPr>
          </a:p>
          <a:p>
            <a:r>
              <a:rPr lang="en-GB" b="1" dirty="0" smtClean="0">
                <a:effectLst/>
              </a:rPr>
              <a:t>Article 24:</a:t>
            </a:r>
            <a:r>
              <a:rPr lang="en-GB" dirty="0" smtClean="0">
                <a:effectLst/>
              </a:rPr>
              <a:t> Every child has the right to access health services and attain the highest degree of health. To do so the state shall reduce the infant mortality rate, ensure medical assistance, provide prenatal and post natal care of mothers and child, combat diseases and malnutrition, create awareness of correct health practises, and development preventive measure to protect children from possible risks. The state shall also abolish all traditional practises detrimental to a child's health. </a:t>
            </a:r>
          </a:p>
          <a:p>
            <a:r>
              <a:rPr lang="en-GB" b="1" dirty="0" smtClean="0">
                <a:effectLst/>
              </a:rPr>
              <a:t>Article 25:</a:t>
            </a:r>
            <a:r>
              <a:rPr lang="en-GB" dirty="0" smtClean="0">
                <a:effectLst/>
              </a:rPr>
              <a:t> All treatments administered to children are subject to periodic review. </a:t>
            </a:r>
          </a:p>
          <a:p>
            <a:endParaRPr lang="en-GB" dirty="0" smtClean="0">
              <a:effectLst/>
            </a:endParaRPr>
          </a:p>
          <a:p>
            <a:r>
              <a:rPr lang="en-GB" b="1" dirty="0" smtClean="0">
                <a:effectLst/>
              </a:rPr>
              <a:t>Article 26:</a:t>
            </a:r>
            <a:r>
              <a:rPr lang="en-GB" dirty="0" smtClean="0">
                <a:effectLst/>
              </a:rPr>
              <a:t> Every child has the right to social security and social insurance. Benefits under state laws should take into account the economic and social needs of the families. </a:t>
            </a:r>
          </a:p>
          <a:p>
            <a:endParaRPr lang="en-GB" dirty="0" smtClean="0">
              <a:effectLst/>
            </a:endParaRPr>
          </a:p>
          <a:p>
            <a:r>
              <a:rPr lang="en-GB" b="1" dirty="0" smtClean="0">
                <a:effectLst/>
              </a:rPr>
              <a:t>Article 27:</a:t>
            </a:r>
            <a:r>
              <a:rPr lang="en-GB" dirty="0" smtClean="0">
                <a:effectLst/>
              </a:rPr>
              <a:t> Every child has the right to a standard of living required for his/her development. Parents have the duty to ensure this standard to the best of their ability. The state shall assist parents or others responsible for the child who require the help, and secure the maintenance of the child from those financially responsible within the state or abroad.</a:t>
            </a:r>
          </a:p>
          <a:p>
            <a:r>
              <a:rPr lang="en-GB" dirty="0" smtClean="0">
                <a:effectLst/>
              </a:rPr>
              <a:t> </a:t>
            </a:r>
          </a:p>
          <a:p>
            <a:r>
              <a:rPr lang="en-GB" b="1" dirty="0" smtClean="0">
                <a:effectLst/>
              </a:rPr>
              <a:t>Article 28:</a:t>
            </a:r>
            <a:r>
              <a:rPr lang="en-GB" dirty="0" smtClean="0">
                <a:effectLst/>
              </a:rPr>
              <a:t> All children have the right to education. The state shall endeavour to provide free primary education, encourage different forms of secondary education, make higher forms of education accessible, make vocational information available and encourage school retention and prevent drop outs. School discipline should not be in violation of child rights.</a:t>
            </a:r>
          </a:p>
          <a:p>
            <a:r>
              <a:rPr lang="en-GB" dirty="0" smtClean="0">
                <a:effectLst/>
              </a:rPr>
              <a:t> </a:t>
            </a:r>
          </a:p>
          <a:p>
            <a:r>
              <a:rPr lang="en-GB" b="1" dirty="0" smtClean="0">
                <a:effectLst/>
              </a:rPr>
              <a:t>Article 29:</a:t>
            </a:r>
            <a:r>
              <a:rPr lang="en-GB" dirty="0" smtClean="0">
                <a:effectLst/>
              </a:rPr>
              <a:t> Child education should be geared towards the complete development of the child, in accordance with the child's cultural identity and human rights treaties, and to prepare the child for responsible life in society. It should not be detrimental to the environment. People may be allowed to establish educational institutes in accordance with these standards. </a:t>
            </a:r>
          </a:p>
          <a:p>
            <a:endParaRPr lang="en-GB" dirty="0" smtClean="0">
              <a:effectLst/>
            </a:endParaRPr>
          </a:p>
          <a:p>
            <a:r>
              <a:rPr lang="en-GB" b="1" dirty="0" smtClean="0">
                <a:effectLst/>
              </a:rPr>
              <a:t>Article 30:</a:t>
            </a:r>
            <a:r>
              <a:rPr lang="en-GB" dirty="0" smtClean="0">
                <a:effectLst/>
              </a:rPr>
              <a:t> Children of minority communities have the right to practise and adopt the culture, languages and traditions of their community. </a:t>
            </a:r>
          </a:p>
          <a:p>
            <a:endParaRPr lang="en-GB" dirty="0" smtClean="0">
              <a:effectLst/>
            </a:endParaRPr>
          </a:p>
          <a:p>
            <a:r>
              <a:rPr lang="en-GB" b="1" dirty="0" smtClean="0">
                <a:effectLst/>
              </a:rPr>
              <a:t>Article 31:</a:t>
            </a:r>
            <a:r>
              <a:rPr lang="en-GB" dirty="0" smtClean="0">
                <a:effectLst/>
              </a:rPr>
              <a:t> Every child has the right to leisure, play and participation in cultural events. The state should encourage child participation in such events. </a:t>
            </a:r>
          </a:p>
          <a:p>
            <a:endParaRPr lang="en-GB" dirty="0" smtClean="0">
              <a:effectLst/>
            </a:endParaRPr>
          </a:p>
          <a:p>
            <a:r>
              <a:rPr lang="en-GB" b="1" dirty="0" smtClean="0">
                <a:effectLst/>
              </a:rPr>
              <a:t>Article 32: </a:t>
            </a:r>
            <a:r>
              <a:rPr lang="en-GB" dirty="0" smtClean="0">
                <a:effectLst/>
              </a:rPr>
              <a:t>Children have the right to be protected from economic exportation or any work that is harmful to their physical and mental development or considered hazardous or dangerous work. The state must constitute a day that dictates minimum age of employment, conditions of employment and hours of employment with regards to children. </a:t>
            </a:r>
          </a:p>
          <a:p>
            <a:endParaRPr lang="en-GB" dirty="0" smtClean="0">
              <a:effectLst/>
            </a:endParaRPr>
          </a:p>
          <a:p>
            <a:r>
              <a:rPr lang="en-GB" b="1" dirty="0" smtClean="0">
                <a:effectLst/>
              </a:rPr>
              <a:t>Article 33:</a:t>
            </a:r>
            <a:r>
              <a:rPr lang="en-GB" dirty="0" smtClean="0">
                <a:effectLst/>
              </a:rPr>
              <a:t> The state should take measure to protect children from substance abuse and prevent the use of children in the illegal trafficking of such substances. </a:t>
            </a:r>
          </a:p>
          <a:p>
            <a:endParaRPr lang="en-GB" dirty="0" smtClean="0">
              <a:effectLst/>
            </a:endParaRPr>
          </a:p>
          <a:p>
            <a:r>
              <a:rPr lang="en-GB" b="1" dirty="0" smtClean="0">
                <a:effectLst/>
              </a:rPr>
              <a:t>Article 34:</a:t>
            </a:r>
            <a:r>
              <a:rPr lang="en-GB" dirty="0" smtClean="0">
                <a:effectLst/>
              </a:rPr>
              <a:t> Every child has the right to be protected from sexual exploitation and sexual abuse. The state must hence prevent the coercion and prostitution of children for such activities as well as safeguard children from pornographic performances and materials. </a:t>
            </a:r>
          </a:p>
          <a:p>
            <a:endParaRPr lang="en-GB" dirty="0" smtClean="0">
              <a:effectLst/>
            </a:endParaRPr>
          </a:p>
          <a:p>
            <a:r>
              <a:rPr lang="en-GB" b="1" dirty="0" smtClean="0">
                <a:effectLst/>
              </a:rPr>
              <a:t>Article 35:</a:t>
            </a:r>
            <a:r>
              <a:rPr lang="en-GB" dirty="0" smtClean="0">
                <a:effectLst/>
              </a:rPr>
              <a:t> States shall take measure to prevent the abduction or sale of children for any purpose. </a:t>
            </a:r>
          </a:p>
          <a:p>
            <a:endParaRPr lang="en-GB" dirty="0" smtClean="0">
              <a:effectLst/>
            </a:endParaRPr>
          </a:p>
          <a:p>
            <a:r>
              <a:rPr lang="en-GB" b="1" dirty="0" smtClean="0">
                <a:effectLst/>
              </a:rPr>
              <a:t>Article 36:</a:t>
            </a:r>
            <a:r>
              <a:rPr lang="en-GB" dirty="0" smtClean="0">
                <a:effectLst/>
              </a:rPr>
              <a:t> The state shall protect children against any other form of exploitation. </a:t>
            </a:r>
          </a:p>
          <a:p>
            <a:endParaRPr lang="en-GB" dirty="0" smtClean="0">
              <a:effectLst/>
            </a:endParaRPr>
          </a:p>
          <a:p>
            <a:r>
              <a:rPr lang="en-GB" b="1" dirty="0" smtClean="0">
                <a:effectLst/>
              </a:rPr>
              <a:t>Article 37:</a:t>
            </a:r>
            <a:r>
              <a:rPr lang="en-GB" dirty="0" smtClean="0">
                <a:effectLst/>
              </a:rPr>
              <a:t> The state shall ensure that no child is subject to torture or any other cruel inhuman treatment, no child is deprived of his liberty unlawfully, and a child deprived of his liberty is entitled to proper care and humane circumstances, and be provided with legal consult if necessary. </a:t>
            </a:r>
          </a:p>
          <a:p>
            <a:endParaRPr lang="en-GB" dirty="0" smtClean="0">
              <a:effectLst/>
            </a:endParaRPr>
          </a:p>
          <a:p>
            <a:r>
              <a:rPr lang="en-GB" b="1" dirty="0" smtClean="0">
                <a:effectLst/>
              </a:rPr>
              <a:t>Article 38:</a:t>
            </a:r>
            <a:r>
              <a:rPr lang="en-GB" dirty="0" smtClean="0">
                <a:effectLst/>
              </a:rPr>
              <a:t> The state ensures and respects the rules of humanitarian law during times of conflict. The state should also ensure that children below 15 do no participate in the hostilities, and refrain from recruiting them in armed forces. </a:t>
            </a:r>
          </a:p>
          <a:p>
            <a:endParaRPr lang="en-GB" dirty="0" smtClean="0">
              <a:effectLst/>
            </a:endParaRPr>
          </a:p>
          <a:p>
            <a:r>
              <a:rPr lang="en-GB" b="1" dirty="0" smtClean="0">
                <a:effectLst/>
              </a:rPr>
              <a:t>Article 39:</a:t>
            </a:r>
            <a:r>
              <a:rPr lang="en-GB" dirty="0" smtClean="0">
                <a:effectLst/>
              </a:rPr>
              <a:t> The state should ensure the recovery, rehabilitation and reintegration of child victims of neglect, exploitation, or abuse, etc. </a:t>
            </a:r>
          </a:p>
          <a:p>
            <a:endParaRPr lang="en-GB" dirty="0" smtClean="0">
              <a:effectLst/>
            </a:endParaRPr>
          </a:p>
          <a:p>
            <a:r>
              <a:rPr lang="en-GB" b="1" dirty="0" smtClean="0">
                <a:effectLst/>
              </a:rPr>
              <a:t>Article 40:</a:t>
            </a:r>
            <a:r>
              <a:rPr lang="en-GB" dirty="0" smtClean="0">
                <a:effectLst/>
              </a:rPr>
              <a:t> The state shall recognise the right of every child who has committed a crime under the law to a proper care and reintegration into society. No child shall be accused or penalised for an act which is not a recognised crime. A child who has been accused of a crime are presumed innocent, should be informed of the charges against him/her, have the juvenile justice proceeding immediately without delay, not be compelled to give testimony or admit guilt and the right to privacy of all proceedings. States should endeavour to establish laws specifically catered to the needs of children who have been accused or found guilty of any criminal activity and establish a minimum age of guilt. </a:t>
            </a:r>
          </a:p>
          <a:p>
            <a:endParaRPr lang="en-GB" dirty="0" smtClean="0">
              <a:effectLst/>
            </a:endParaRPr>
          </a:p>
          <a:p>
            <a:r>
              <a:rPr lang="en-GB" b="1" dirty="0" smtClean="0">
                <a:effectLst/>
              </a:rPr>
              <a:t>Article 41:</a:t>
            </a:r>
            <a:r>
              <a:rPr lang="en-GB" dirty="0" smtClean="0">
                <a:effectLst/>
              </a:rPr>
              <a:t> The articles of this convention will not take priority over any laws national or intentional that better safeguard the rights of a child.</a:t>
            </a:r>
          </a:p>
          <a:p>
            <a:r>
              <a:rPr lang="en-GB" dirty="0" smtClean="0">
                <a:effectLst/>
              </a:rPr>
              <a:t> </a:t>
            </a:r>
          </a:p>
          <a:p>
            <a:r>
              <a:rPr lang="en-GB" b="1" dirty="0" smtClean="0">
                <a:effectLst/>
              </a:rPr>
              <a:t>Articles 42-54:</a:t>
            </a:r>
            <a:r>
              <a:rPr lang="en-GB" dirty="0" smtClean="0">
                <a:effectLst/>
              </a:rPr>
              <a:t> outline the establishment, composition and responsibilities of the </a:t>
            </a:r>
            <a:r>
              <a:rPr lang="en-GB" dirty="0" smtClean="0">
                <a:effectLst/>
                <a:hlinkClick r:id="rId3"/>
              </a:rPr>
              <a:t>Committee on the Rights of the Child</a:t>
            </a:r>
            <a:r>
              <a:rPr lang="en-GB" dirty="0" smtClean="0">
                <a:effectLst/>
              </a:rPr>
              <a:t>. </a:t>
            </a:r>
          </a:p>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34</a:t>
            </a:fld>
            <a:endParaRPr lang="en-GB"/>
          </a:p>
        </p:txBody>
      </p:sp>
    </p:spTree>
    <p:extLst>
      <p:ext uri="{BB962C8B-B14F-4D97-AF65-F5344CB8AC3E}">
        <p14:creationId xmlns:p14="http://schemas.microsoft.com/office/powerpoint/2010/main" val="20130821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effectLst/>
            </a:endParaRPr>
          </a:p>
          <a:p>
            <a:endParaRPr lang="en-GB" dirty="0" smtClean="0">
              <a:effectLst/>
            </a:endParaRPr>
          </a:p>
          <a:p>
            <a:endParaRPr lang="en-GB" dirty="0" smtClean="0">
              <a:effectLst/>
            </a:endParaRPr>
          </a:p>
          <a:p>
            <a:r>
              <a:rPr lang="en-GB" dirty="0" smtClean="0">
                <a:effectLst/>
              </a:rPr>
              <a:t>Today the convention has been ratified by 192 countries becoming the most ratified of all international Human Rights treaties. India signed and ratified the convention in 1992. The only two countries who have not ratified the treaty are the United States and Somalia. Somalia has been unable to ratify due to the lack of a stable government and the US has signed the treaty showing their intention to ratify. </a:t>
            </a:r>
          </a:p>
          <a:p>
            <a:r>
              <a:rPr lang="en-GB" sz="1200" b="1" i="0" u="none" strike="noStrike" kern="1200" baseline="0" dirty="0" smtClean="0">
                <a:solidFill>
                  <a:schemeClr val="tx1"/>
                </a:solidFill>
                <a:latin typeface="+mn-lt"/>
                <a:ea typeface="+mn-ea"/>
                <a:cs typeface="+mn-cs"/>
              </a:rPr>
              <a:t>The four basic principles of the children’s rights convention. (1)</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 PLAYING A PART: OUR RIGHT TO PARTICIPATE</a:t>
            </a:r>
          </a:p>
          <a:p>
            <a:r>
              <a:rPr lang="en-GB" sz="1200" b="0" i="0" u="none" strike="noStrike" kern="1200" baseline="0" dirty="0" smtClean="0">
                <a:solidFill>
                  <a:schemeClr val="tx1"/>
                </a:solidFill>
                <a:latin typeface="+mn-lt"/>
                <a:ea typeface="+mn-ea"/>
                <a:cs typeface="+mn-cs"/>
              </a:rPr>
              <a:t>Article 3 Priority of children’s needs in political decisions, legislation and jurisdiction</a:t>
            </a:r>
          </a:p>
          <a:p>
            <a:r>
              <a:rPr lang="en-GB" sz="1200" b="0" i="0" u="none" strike="noStrike" kern="1200" baseline="0" dirty="0" smtClean="0">
                <a:solidFill>
                  <a:schemeClr val="tx1"/>
                </a:solidFill>
                <a:latin typeface="+mn-lt"/>
                <a:ea typeface="+mn-ea"/>
                <a:cs typeface="+mn-cs"/>
              </a:rPr>
              <a:t>Article 12 Freedom of opinion and the right to be heard in all personal matters</a:t>
            </a:r>
          </a:p>
          <a:p>
            <a:r>
              <a:rPr lang="en-GB" sz="1200" b="0" i="0" u="none" strike="noStrike" kern="1200" baseline="0" dirty="0" smtClean="0">
                <a:solidFill>
                  <a:schemeClr val="tx1"/>
                </a:solidFill>
                <a:latin typeface="+mn-lt"/>
                <a:ea typeface="+mn-ea"/>
                <a:cs typeface="+mn-cs"/>
              </a:rPr>
              <a:t>Article 13 Freedom of expression</a:t>
            </a:r>
          </a:p>
          <a:p>
            <a:r>
              <a:rPr lang="en-GB" sz="1200" b="0" i="0" u="none" strike="noStrike" kern="1200" baseline="0" dirty="0" smtClean="0">
                <a:solidFill>
                  <a:schemeClr val="tx1"/>
                </a:solidFill>
                <a:latin typeface="+mn-lt"/>
                <a:ea typeface="+mn-ea"/>
                <a:cs typeface="+mn-cs"/>
              </a:rPr>
              <a:t>Article 14 Freedom of thought, conscience and religion</a:t>
            </a:r>
          </a:p>
          <a:p>
            <a:r>
              <a:rPr lang="en-GB" sz="1200" b="0" i="0" u="none" strike="noStrike" kern="1200" baseline="0" dirty="0" smtClean="0">
                <a:solidFill>
                  <a:schemeClr val="tx1"/>
                </a:solidFill>
                <a:latin typeface="+mn-lt"/>
                <a:ea typeface="+mn-ea"/>
                <a:cs typeface="+mn-cs"/>
              </a:rPr>
              <a:t>Article 15 Right of association and peaceful demonstration in public</a:t>
            </a:r>
          </a:p>
          <a:p>
            <a:r>
              <a:rPr lang="en-GB" sz="1200" b="0" i="0" u="none" strike="noStrike" kern="1200" baseline="0" dirty="0" smtClean="0">
                <a:solidFill>
                  <a:schemeClr val="tx1"/>
                </a:solidFill>
                <a:latin typeface="+mn-lt"/>
                <a:ea typeface="+mn-ea"/>
                <a:cs typeface="+mn-cs"/>
              </a:rPr>
              <a:t>Article 16 Protection of privacy</a:t>
            </a:r>
          </a:p>
          <a:p>
            <a:r>
              <a:rPr lang="en-GB" sz="1200" b="0" i="0" u="none" strike="noStrike" kern="1200" baseline="0" dirty="0" smtClean="0">
                <a:solidFill>
                  <a:schemeClr val="tx1"/>
                </a:solidFill>
                <a:latin typeface="+mn-lt"/>
                <a:ea typeface="+mn-ea"/>
                <a:cs typeface="+mn-cs"/>
              </a:rPr>
              <a:t>Article 17 Access to media and sources of information</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II. REACHING OUR POTENTIAL: OUR RIGHT TO DEVELOP WHO WE ARE</a:t>
            </a:r>
          </a:p>
          <a:p>
            <a:r>
              <a:rPr lang="en-GB" sz="1200" b="0" i="0" u="none" strike="noStrike" kern="1200" baseline="0" dirty="0" smtClean="0">
                <a:solidFill>
                  <a:schemeClr val="tx1"/>
                </a:solidFill>
                <a:latin typeface="+mn-lt"/>
                <a:ea typeface="+mn-ea"/>
                <a:cs typeface="+mn-cs"/>
              </a:rPr>
              <a:t>Article 5 Protection of the rights of parents</a:t>
            </a:r>
          </a:p>
          <a:p>
            <a:r>
              <a:rPr lang="en-GB" sz="1200" b="0" i="0" u="none" strike="noStrike" kern="1200" baseline="0" dirty="0" smtClean="0">
                <a:solidFill>
                  <a:schemeClr val="tx1"/>
                </a:solidFill>
                <a:latin typeface="+mn-lt"/>
                <a:ea typeface="+mn-ea"/>
                <a:cs typeface="+mn-cs"/>
              </a:rPr>
              <a:t>Article 7 Protection of a child’s name and nationality</a:t>
            </a:r>
          </a:p>
          <a:p>
            <a:r>
              <a:rPr lang="en-GB" sz="1200" b="0" i="0" u="none" strike="noStrike" kern="1200" baseline="0" dirty="0" smtClean="0">
                <a:solidFill>
                  <a:schemeClr val="tx1"/>
                </a:solidFill>
                <a:latin typeface="+mn-lt"/>
                <a:ea typeface="+mn-ea"/>
                <a:cs typeface="+mn-cs"/>
              </a:rPr>
              <a:t>Article 8 Protection of a child’s identity</a:t>
            </a:r>
          </a:p>
          <a:p>
            <a:r>
              <a:rPr lang="en-GB" sz="1200" b="0" i="0" u="none" strike="noStrike" kern="1200" baseline="0" dirty="0" smtClean="0">
                <a:solidFill>
                  <a:schemeClr val="tx1"/>
                </a:solidFill>
                <a:latin typeface="+mn-lt"/>
                <a:ea typeface="+mn-ea"/>
                <a:cs typeface="+mn-cs"/>
              </a:rPr>
              <a:t>Article 10 Facilitation of family reunification</a:t>
            </a:r>
          </a:p>
          <a:p>
            <a:r>
              <a:rPr lang="en-GB" sz="1200" b="0" i="0" u="none" strike="noStrike" kern="1200" baseline="0" dirty="0" smtClean="0">
                <a:solidFill>
                  <a:schemeClr val="tx1"/>
                </a:solidFill>
                <a:latin typeface="+mn-lt"/>
                <a:ea typeface="+mn-ea"/>
                <a:cs typeface="+mn-cs"/>
              </a:rPr>
              <a:t>Article 21 Monitoring of child adoption</a:t>
            </a:r>
          </a:p>
          <a:p>
            <a:r>
              <a:rPr lang="en-GB" sz="1200" b="0" i="0" u="none" strike="noStrike" kern="1200" baseline="0" dirty="0" smtClean="0">
                <a:solidFill>
                  <a:schemeClr val="tx1"/>
                </a:solidFill>
                <a:latin typeface="+mn-lt"/>
                <a:ea typeface="+mn-ea"/>
                <a:cs typeface="+mn-cs"/>
              </a:rPr>
              <a:t>Article 23 Special care for disabled young people</a:t>
            </a:r>
          </a:p>
          <a:p>
            <a:r>
              <a:rPr lang="en-GB" sz="1200" b="0" i="0" u="none" strike="noStrike" kern="1200" baseline="0" dirty="0" smtClean="0">
                <a:solidFill>
                  <a:schemeClr val="tx1"/>
                </a:solidFill>
                <a:latin typeface="+mn-lt"/>
                <a:ea typeface="+mn-ea"/>
                <a:cs typeface="+mn-cs"/>
              </a:rPr>
              <a:t>Article 28 Right to education</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III. LIVING WELL: OUR RIGHT TO SURVIVAL</a:t>
            </a:r>
          </a:p>
          <a:p>
            <a:r>
              <a:rPr lang="en-GB" sz="1200" b="0" i="0" u="none" strike="noStrike" kern="1200" baseline="0" dirty="0" smtClean="0">
                <a:solidFill>
                  <a:schemeClr val="tx1"/>
                </a:solidFill>
                <a:latin typeface="+mn-lt"/>
                <a:ea typeface="+mn-ea"/>
                <a:cs typeface="+mn-cs"/>
              </a:rPr>
              <a:t>Article 6 Protection of survival and development</a:t>
            </a:r>
          </a:p>
          <a:p>
            <a:r>
              <a:rPr lang="en-GB" sz="1200" b="0" i="0" u="none" strike="noStrike" kern="1200" baseline="0" dirty="0" smtClean="0">
                <a:solidFill>
                  <a:schemeClr val="tx1"/>
                </a:solidFill>
                <a:latin typeface="+mn-lt"/>
                <a:ea typeface="+mn-ea"/>
                <a:cs typeface="+mn-cs"/>
              </a:rPr>
              <a:t>Article 9 Principle of non-separation from parents</a:t>
            </a:r>
          </a:p>
          <a:p>
            <a:r>
              <a:rPr lang="en-GB" sz="1200" b="0" i="0" u="none" strike="noStrike" kern="1200" baseline="0" dirty="0" smtClean="0">
                <a:solidFill>
                  <a:schemeClr val="tx1"/>
                </a:solidFill>
                <a:latin typeface="+mn-lt"/>
                <a:ea typeface="+mn-ea"/>
                <a:cs typeface="+mn-cs"/>
              </a:rPr>
              <a:t>Article 18 Responsibility of parents and guardians</a:t>
            </a:r>
          </a:p>
          <a:p>
            <a:r>
              <a:rPr lang="en-GB" sz="1200" b="0" i="0" u="none" strike="noStrike" kern="1200" baseline="0" dirty="0" smtClean="0">
                <a:solidFill>
                  <a:schemeClr val="tx1"/>
                </a:solidFill>
                <a:latin typeface="+mn-lt"/>
                <a:ea typeface="+mn-ea"/>
                <a:cs typeface="+mn-cs"/>
              </a:rPr>
              <a:t>Article 24 Protection of health and access to health care</a:t>
            </a:r>
          </a:p>
          <a:p>
            <a:r>
              <a:rPr lang="en-GB" sz="1200" b="0" i="0" u="none" strike="noStrike" kern="1200" baseline="0" dirty="0" smtClean="0">
                <a:solidFill>
                  <a:schemeClr val="tx1"/>
                </a:solidFill>
                <a:latin typeface="+mn-lt"/>
                <a:ea typeface="+mn-ea"/>
                <a:cs typeface="+mn-cs"/>
              </a:rPr>
              <a:t>Article 26 Social security</a:t>
            </a:r>
          </a:p>
          <a:p>
            <a:r>
              <a:rPr lang="en-GB" sz="1200" b="0" i="0" u="none" strike="noStrike" kern="1200" baseline="0" dirty="0" smtClean="0">
                <a:solidFill>
                  <a:schemeClr val="tx1"/>
                </a:solidFill>
                <a:latin typeface="+mn-lt"/>
                <a:ea typeface="+mn-ea"/>
                <a:cs typeface="+mn-cs"/>
              </a:rPr>
              <a:t>Article 27 Adequate living standards</a:t>
            </a:r>
          </a:p>
          <a:p>
            <a:r>
              <a:rPr lang="en-GB" sz="1200" b="0" i="0" u="none" strike="noStrike" kern="1200" baseline="0" dirty="0" smtClean="0">
                <a:solidFill>
                  <a:schemeClr val="tx1"/>
                </a:solidFill>
                <a:latin typeface="+mn-lt"/>
                <a:ea typeface="+mn-ea"/>
                <a:cs typeface="+mn-cs"/>
              </a:rPr>
              <a:t>Article 31 Right to rest and leisure</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IV. BEING FREE FROM HARM: OUR RIGHT TO PROTECTION</a:t>
            </a:r>
          </a:p>
          <a:p>
            <a:r>
              <a:rPr lang="en-GB" sz="1200" b="0" i="0" u="none" strike="noStrike" kern="1200" baseline="0" dirty="0" smtClean="0">
                <a:solidFill>
                  <a:schemeClr val="tx1"/>
                </a:solidFill>
                <a:latin typeface="+mn-lt"/>
                <a:ea typeface="+mn-ea"/>
                <a:cs typeface="+mn-cs"/>
              </a:rPr>
              <a:t>Article 2 Principle of non-discrimination</a:t>
            </a:r>
          </a:p>
          <a:p>
            <a:r>
              <a:rPr lang="en-GB" sz="1200" b="0" i="0" u="none" strike="noStrike" kern="1200" baseline="0" dirty="0" smtClean="0">
                <a:solidFill>
                  <a:schemeClr val="tx1"/>
                </a:solidFill>
                <a:latin typeface="+mn-lt"/>
                <a:ea typeface="+mn-ea"/>
                <a:cs typeface="+mn-cs"/>
              </a:rPr>
              <a:t>Article 11 Protection from kidnapping and abduction</a:t>
            </a:r>
          </a:p>
          <a:p>
            <a:r>
              <a:rPr lang="en-GB" sz="1200" b="0" i="0" u="none" strike="noStrike" kern="1200" baseline="0" dirty="0" smtClean="0">
                <a:solidFill>
                  <a:schemeClr val="tx1"/>
                </a:solidFill>
                <a:latin typeface="+mn-lt"/>
                <a:ea typeface="+mn-ea"/>
                <a:cs typeface="+mn-cs"/>
              </a:rPr>
              <a:t>Article 19 Protection from abuse and neglect</a:t>
            </a:r>
          </a:p>
          <a:p>
            <a:r>
              <a:rPr lang="en-GB" sz="1200" b="0" i="0" u="none" strike="noStrike" kern="1200" baseline="0" dirty="0" smtClean="0">
                <a:solidFill>
                  <a:schemeClr val="tx1"/>
                </a:solidFill>
                <a:latin typeface="+mn-lt"/>
                <a:ea typeface="+mn-ea"/>
                <a:cs typeface="+mn-cs"/>
              </a:rPr>
              <a:t>Article 20 Care for young people without families</a:t>
            </a:r>
          </a:p>
          <a:p>
            <a:r>
              <a:rPr lang="en-GB" sz="1200" b="0" i="0" u="none" strike="noStrike" kern="1200" baseline="0" dirty="0" smtClean="0">
                <a:solidFill>
                  <a:schemeClr val="tx1"/>
                </a:solidFill>
                <a:latin typeface="+mn-lt"/>
                <a:ea typeface="+mn-ea"/>
                <a:cs typeface="+mn-cs"/>
              </a:rPr>
              <a:t>Article 22 Protection of child refugees</a:t>
            </a:r>
          </a:p>
          <a:p>
            <a:r>
              <a:rPr lang="en-GB" sz="1200" b="0" i="0" u="none" strike="noStrike" kern="1200" baseline="0" dirty="0" smtClean="0">
                <a:solidFill>
                  <a:schemeClr val="tx1"/>
                </a:solidFill>
                <a:latin typeface="+mn-lt"/>
                <a:ea typeface="+mn-ea"/>
                <a:cs typeface="+mn-cs"/>
              </a:rPr>
              <a:t>Article 32 Protection from economic exploitation</a:t>
            </a:r>
          </a:p>
          <a:p>
            <a:r>
              <a:rPr lang="en-GB" sz="1200" b="0" i="0" u="none" strike="noStrike" kern="1200" baseline="0" dirty="0" smtClean="0">
                <a:solidFill>
                  <a:schemeClr val="tx1"/>
                </a:solidFill>
                <a:latin typeface="+mn-lt"/>
                <a:ea typeface="+mn-ea"/>
                <a:cs typeface="+mn-cs"/>
              </a:rPr>
              <a:t>Article 33 Protection from drugs</a:t>
            </a:r>
          </a:p>
          <a:p>
            <a:r>
              <a:rPr lang="fr-FR" sz="1200" b="0" i="0" u="none" strike="noStrike" kern="1200" baseline="0" dirty="0" smtClean="0">
                <a:solidFill>
                  <a:schemeClr val="tx1"/>
                </a:solidFill>
                <a:latin typeface="+mn-lt"/>
                <a:ea typeface="+mn-ea"/>
                <a:cs typeface="+mn-cs"/>
              </a:rPr>
              <a:t>Article 34 Protection </a:t>
            </a:r>
            <a:r>
              <a:rPr lang="fr-FR" sz="1200" b="0" i="0" u="none" strike="noStrike" kern="1200" baseline="0" dirty="0" err="1" smtClean="0">
                <a:solidFill>
                  <a:schemeClr val="tx1"/>
                </a:solidFill>
                <a:latin typeface="+mn-lt"/>
                <a:ea typeface="+mn-ea"/>
                <a:cs typeface="+mn-cs"/>
              </a:rPr>
              <a:t>from</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sexual</a:t>
            </a:r>
            <a:r>
              <a:rPr lang="fr-FR" sz="1200" b="0" i="0" u="none" strike="noStrike" kern="1200" baseline="0" dirty="0" smtClean="0">
                <a:solidFill>
                  <a:schemeClr val="tx1"/>
                </a:solidFill>
                <a:latin typeface="+mn-lt"/>
                <a:ea typeface="+mn-ea"/>
                <a:cs typeface="+mn-cs"/>
              </a:rPr>
              <a:t> exploitation</a:t>
            </a:r>
          </a:p>
          <a:p>
            <a:r>
              <a:rPr lang="en-GB" sz="1200" b="0" i="0" u="none" strike="noStrike" kern="1200" baseline="0" dirty="0" smtClean="0">
                <a:solidFill>
                  <a:schemeClr val="tx1"/>
                </a:solidFill>
                <a:latin typeface="+mn-lt"/>
                <a:ea typeface="+mn-ea"/>
                <a:cs typeface="+mn-cs"/>
              </a:rPr>
              <a:t>Article 35 Protection from sale and trafficking</a:t>
            </a:r>
          </a:p>
          <a:p>
            <a:r>
              <a:rPr lang="en-GB" sz="1200" b="0" i="0" u="none" strike="noStrike" kern="1200" baseline="0" dirty="0" smtClean="0">
                <a:solidFill>
                  <a:schemeClr val="tx1"/>
                </a:solidFill>
                <a:latin typeface="+mn-lt"/>
                <a:ea typeface="+mn-ea"/>
                <a:cs typeface="+mn-cs"/>
              </a:rPr>
              <a:t>Article 36 Protection from all other forms of exploitation</a:t>
            </a:r>
          </a:p>
          <a:p>
            <a:r>
              <a:rPr lang="en-GB" sz="1200" b="0" i="0" u="none" strike="noStrike" kern="1200" baseline="0" dirty="0" smtClean="0">
                <a:solidFill>
                  <a:schemeClr val="tx1"/>
                </a:solidFill>
                <a:latin typeface="+mn-lt"/>
                <a:ea typeface="+mn-ea"/>
                <a:cs typeface="+mn-cs"/>
              </a:rPr>
              <a:t>Article 37 Protection from torture and cruel treatment</a:t>
            </a:r>
          </a:p>
          <a:p>
            <a:r>
              <a:rPr lang="en-GB" sz="1200" b="0" i="0" u="none" strike="noStrike" kern="1200" baseline="0" dirty="0" smtClean="0">
                <a:solidFill>
                  <a:schemeClr val="tx1"/>
                </a:solidFill>
                <a:latin typeface="+mn-lt"/>
                <a:ea typeface="+mn-ea"/>
                <a:cs typeface="+mn-cs"/>
              </a:rPr>
              <a:t>Article 38 Wars and armed conflicts</a:t>
            </a:r>
          </a:p>
          <a:p>
            <a:r>
              <a:rPr lang="en-GB" sz="1200" b="0" i="0" u="none" strike="noStrike" kern="1200" baseline="0" dirty="0" smtClean="0">
                <a:solidFill>
                  <a:schemeClr val="tx1"/>
                </a:solidFill>
                <a:latin typeface="+mn-lt"/>
                <a:ea typeface="+mn-ea"/>
                <a:cs typeface="+mn-cs"/>
              </a:rPr>
              <a:t>Article 39 Social reintegration of child victims</a:t>
            </a:r>
          </a:p>
          <a:p>
            <a:r>
              <a:rPr lang="en-GB" sz="1200" b="0" i="0" u="none" strike="noStrike" kern="1200" baseline="0" dirty="0" smtClean="0">
                <a:solidFill>
                  <a:schemeClr val="tx1"/>
                </a:solidFill>
                <a:latin typeface="+mn-lt"/>
                <a:ea typeface="+mn-ea"/>
                <a:cs typeface="+mn-cs"/>
              </a:rPr>
              <a:t>Article 40 Treatment of children by penal law</a:t>
            </a:r>
          </a:p>
          <a:p>
            <a:r>
              <a:rPr lang="en-GB" sz="1200" b="0" i="0" u="none" strike="noStrike" kern="1200" baseline="0" dirty="0" smtClean="0">
                <a:solidFill>
                  <a:schemeClr val="tx1"/>
                </a:solidFill>
                <a:latin typeface="+mn-lt"/>
                <a:ea typeface="+mn-ea"/>
                <a:cs typeface="+mn-cs"/>
              </a:rPr>
              <a:t>__________</a:t>
            </a:r>
          </a:p>
          <a:p>
            <a:r>
              <a:rPr lang="en-GB" sz="1200" b="0" i="0" u="none" strike="noStrike" kern="1200" baseline="0" dirty="0" smtClean="0">
                <a:solidFill>
                  <a:schemeClr val="tx1"/>
                </a:solidFill>
                <a:latin typeface="+mn-lt"/>
                <a:ea typeface="+mn-ea"/>
                <a:cs typeface="+mn-cs"/>
              </a:rPr>
              <a:t>1. This is an excerpt from: </a:t>
            </a:r>
            <a:r>
              <a:rPr lang="en-GB" sz="1200" b="0" i="1" u="none" strike="noStrike" kern="1200" baseline="0" dirty="0" smtClean="0">
                <a:solidFill>
                  <a:schemeClr val="tx1"/>
                </a:solidFill>
                <a:latin typeface="+mn-lt"/>
                <a:ea typeface="+mn-ea"/>
                <a:cs typeface="+mn-cs"/>
              </a:rPr>
              <a:t>Say It Right! The Unconventional Canadian Youth Edition of the United Nations Convention</a:t>
            </a:r>
          </a:p>
          <a:p>
            <a:r>
              <a:rPr lang="en-GB" sz="1200" b="0" i="1" u="none" strike="noStrike" kern="1200" baseline="0" dirty="0" smtClean="0">
                <a:solidFill>
                  <a:schemeClr val="tx1"/>
                </a:solidFill>
                <a:latin typeface="+mn-lt"/>
                <a:ea typeface="+mn-ea"/>
                <a:cs typeface="+mn-cs"/>
              </a:rPr>
              <a:t>on the Rights of the Child</a:t>
            </a:r>
            <a:r>
              <a:rPr lang="en-GB" sz="1200" b="0" i="0" u="none" strike="noStrike" kern="1200" baseline="0" dirty="0" smtClean="0">
                <a:solidFill>
                  <a:schemeClr val="tx1"/>
                </a:solidFill>
                <a:latin typeface="+mn-lt"/>
                <a:ea typeface="+mn-ea"/>
                <a:cs typeface="+mn-cs"/>
              </a:rPr>
              <a:t>. </a:t>
            </a:r>
            <a:endParaRPr lang="en-GB" b="1" dirty="0" smtClean="0">
              <a:effectLst/>
            </a:endParaRPr>
          </a:p>
          <a:p>
            <a:endParaRPr lang="en-GB" b="1"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effectLst/>
              </a:rPr>
              <a:t>The Following is an overview of the Full</a:t>
            </a:r>
            <a:r>
              <a:rPr lang="en-GB" b="1" baseline="0" dirty="0" smtClean="0">
                <a:effectLst/>
              </a:rPr>
              <a:t> </a:t>
            </a:r>
            <a:r>
              <a:rPr lang="en-GB" b="1" dirty="0" smtClean="0"/>
              <a:t>United Nations Convention on the Rights of the Child.</a:t>
            </a:r>
            <a:endParaRPr lang="en-GB" b="1" dirty="0" smtClean="0">
              <a:effectLst/>
            </a:endParaRPr>
          </a:p>
          <a:p>
            <a:endParaRPr lang="en-GB" dirty="0" smtClean="0">
              <a:effectLst/>
            </a:endParaRPr>
          </a:p>
          <a:p>
            <a:r>
              <a:rPr lang="en-GB" b="1" dirty="0" smtClean="0">
                <a:effectLst/>
              </a:rPr>
              <a:t>Preamble:</a:t>
            </a:r>
            <a:r>
              <a:rPr lang="en-GB" dirty="0" smtClean="0">
                <a:effectLst/>
              </a:rPr>
              <a:t> Recognises many of the principles outlines in the Declaration on the Rights of the Child such as family as the best environment for a child to grow, the importance of child protection, best interest of the child, recognising child participation, etc.</a:t>
            </a:r>
          </a:p>
          <a:p>
            <a:endParaRPr lang="en-GB" dirty="0" smtClean="0">
              <a:effectLst/>
            </a:endParaRPr>
          </a:p>
          <a:p>
            <a:r>
              <a:rPr lang="en-GB" b="1" dirty="0" smtClean="0">
                <a:effectLst/>
              </a:rPr>
              <a:t>Article 1:</a:t>
            </a:r>
            <a:r>
              <a:rPr lang="en-GB" dirty="0" smtClean="0">
                <a:effectLst/>
              </a:rPr>
              <a:t> According to the convention a child is any person how has not reached the age of eighteen unless a different age of maturity is specified in any country's law. </a:t>
            </a:r>
          </a:p>
          <a:p>
            <a:endParaRPr lang="en-GB" dirty="0" smtClean="0">
              <a:effectLst/>
            </a:endParaRPr>
          </a:p>
          <a:p>
            <a:r>
              <a:rPr lang="en-GB" b="1" dirty="0" smtClean="0">
                <a:effectLst/>
              </a:rPr>
              <a:t>Article2:</a:t>
            </a:r>
            <a:r>
              <a:rPr lang="en-GB" dirty="0" smtClean="0">
                <a:effectLst/>
              </a:rPr>
              <a:t> It is the duty of the state (each country) to uphold the articles in the convention and apply it to all children regardless of the child's or the family's race, colour, sex, language, religion, political or other opinion, national, ethnic or social origin, property, disability, birth or other status. The state should protect the child against all forms of discrimination.</a:t>
            </a:r>
          </a:p>
          <a:p>
            <a:r>
              <a:rPr lang="en-GB" dirty="0" smtClean="0">
                <a:effectLst/>
              </a:rPr>
              <a:t> </a:t>
            </a:r>
          </a:p>
          <a:p>
            <a:r>
              <a:rPr lang="en-GB" b="1" dirty="0" smtClean="0">
                <a:effectLst/>
              </a:rPr>
              <a:t>Article 3:</a:t>
            </a:r>
            <a:r>
              <a:rPr lang="en-GB" dirty="0" smtClean="0">
                <a:effectLst/>
              </a:rPr>
              <a:t> the state will always act in the best interest of the child while taking into consideration the rights and duties of the guardians. The state shall ensure all institutions government or not adhere to this dictum.</a:t>
            </a:r>
          </a:p>
          <a:p>
            <a:r>
              <a:rPr lang="en-GB" dirty="0" smtClean="0">
                <a:effectLst/>
              </a:rPr>
              <a:t> </a:t>
            </a:r>
          </a:p>
          <a:p>
            <a:r>
              <a:rPr lang="en-GB" b="1" dirty="0" smtClean="0">
                <a:effectLst/>
              </a:rPr>
              <a:t>Article 4:</a:t>
            </a:r>
            <a:r>
              <a:rPr lang="en-GB" dirty="0" smtClean="0">
                <a:effectLst/>
              </a:rPr>
              <a:t> The state must make laws, implement policies and programmes and undertake other measures to unsure the rights set out in the convention are fulfilled.</a:t>
            </a:r>
          </a:p>
          <a:p>
            <a:r>
              <a:rPr lang="en-GB" dirty="0" smtClean="0">
                <a:effectLst/>
              </a:rPr>
              <a:t> </a:t>
            </a:r>
          </a:p>
          <a:p>
            <a:r>
              <a:rPr lang="en-GB" b="1" dirty="0" smtClean="0">
                <a:effectLst/>
              </a:rPr>
              <a:t>Article 5:</a:t>
            </a:r>
            <a:r>
              <a:rPr lang="en-GB" dirty="0" smtClean="0">
                <a:effectLst/>
              </a:rPr>
              <a:t> The state will keep in mind the rights of the guardians of the child or any other family member or community as in accordance with local customs</a:t>
            </a:r>
          </a:p>
          <a:p>
            <a:r>
              <a:rPr lang="en-GB" dirty="0" smtClean="0">
                <a:effectLst/>
              </a:rPr>
              <a:t> </a:t>
            </a:r>
          </a:p>
          <a:p>
            <a:r>
              <a:rPr lang="en-GB" b="1" dirty="0" smtClean="0">
                <a:effectLst/>
              </a:rPr>
              <a:t>Article 6:</a:t>
            </a:r>
            <a:r>
              <a:rPr lang="en-GB" dirty="0" smtClean="0">
                <a:effectLst/>
              </a:rPr>
              <a:t> States recognise that every child has the inherent right to life, and must work to ensure the survival and development of the child. </a:t>
            </a:r>
          </a:p>
          <a:p>
            <a:endParaRPr lang="en-GB" dirty="0" smtClean="0">
              <a:effectLst/>
            </a:endParaRPr>
          </a:p>
          <a:p>
            <a:r>
              <a:rPr lang="en-GB" b="1" dirty="0" smtClean="0">
                <a:effectLst/>
              </a:rPr>
              <a:t>Article 7:</a:t>
            </a:r>
            <a:r>
              <a:rPr lang="en-GB" dirty="0" smtClean="0">
                <a:effectLst/>
              </a:rPr>
              <a:t> Every child has the right to a name, birth registration and nationality. As far as possible every child has the right to know and be cared for by his/her parents. The state should make laws and provisions especially for stateless children.</a:t>
            </a:r>
          </a:p>
          <a:p>
            <a:r>
              <a:rPr lang="en-GB" dirty="0" smtClean="0">
                <a:effectLst/>
              </a:rPr>
              <a:t> </a:t>
            </a:r>
          </a:p>
          <a:p>
            <a:r>
              <a:rPr lang="en-GB" b="1" dirty="0" smtClean="0">
                <a:effectLst/>
              </a:rPr>
              <a:t>Article 8:</a:t>
            </a:r>
            <a:r>
              <a:rPr lang="en-GB" dirty="0" smtClean="0">
                <a:effectLst/>
              </a:rPr>
              <a:t> A child has the right to preserve his/her identity including nationality, name and family relations without unlawful interference. </a:t>
            </a:r>
          </a:p>
          <a:p>
            <a:endParaRPr lang="en-GB" dirty="0" smtClean="0">
              <a:effectLst/>
            </a:endParaRPr>
          </a:p>
          <a:p>
            <a:r>
              <a:rPr lang="en-GB" b="1" dirty="0" smtClean="0">
                <a:effectLst/>
              </a:rPr>
              <a:t>Article 9:</a:t>
            </a:r>
            <a:r>
              <a:rPr lang="en-GB" dirty="0" smtClean="0">
                <a:effectLst/>
              </a:rPr>
              <a:t> Every child has the right not to be separated from their parents against his/her will unless it is in his/her best interest. Any legal proceeding of separation shall be attended by all involved parties including the parents. The right has the right to maintain contact with his/her parent as long as it's not against his/her best interest. If the state is the cause of separation than the parents, child or any other family member has the right to know the whereabouts of the absent member. </a:t>
            </a:r>
          </a:p>
          <a:p>
            <a:endParaRPr lang="en-GB" dirty="0" smtClean="0">
              <a:effectLst/>
            </a:endParaRPr>
          </a:p>
          <a:p>
            <a:r>
              <a:rPr lang="en-GB" b="1" dirty="0" smtClean="0">
                <a:effectLst/>
              </a:rPr>
              <a:t>Article 10:</a:t>
            </a:r>
            <a:r>
              <a:rPr lang="en-GB" dirty="0" smtClean="0">
                <a:effectLst/>
              </a:rPr>
              <a:t> Every child and family has the right to enter or leave a state at any time they wish as long as it is in accordance with the laws of each state. If a child is in the different state as the parents the child has the right to maintain contact with his/her parent as long as it's not against his/her best interest </a:t>
            </a:r>
          </a:p>
          <a:p>
            <a:r>
              <a:rPr lang="en-GB" b="1" dirty="0" smtClean="0">
                <a:effectLst/>
              </a:rPr>
              <a:t>Article 11:</a:t>
            </a:r>
            <a:r>
              <a:rPr lang="en-GB" dirty="0" smtClean="0">
                <a:effectLst/>
              </a:rPr>
              <a:t> The state shall combat child trafficking. </a:t>
            </a:r>
          </a:p>
          <a:p>
            <a:endParaRPr lang="en-GB" dirty="0" smtClean="0">
              <a:effectLst/>
            </a:endParaRPr>
          </a:p>
          <a:p>
            <a:r>
              <a:rPr lang="en-GB" b="1" dirty="0" smtClean="0">
                <a:effectLst/>
              </a:rPr>
              <a:t>Article 12:</a:t>
            </a:r>
            <a:r>
              <a:rPr lang="en-GB" dirty="0" smtClean="0">
                <a:effectLst/>
              </a:rPr>
              <a:t> The state shall ensure the child's right to form and express views with regard to things that affect him/her in accordance with the maturity and age of the child. A child shall hence we allowed to be heard in any judicial proceeding concerning the child directly or indirectly through a representative</a:t>
            </a:r>
          </a:p>
          <a:p>
            <a:r>
              <a:rPr lang="en-GB" dirty="0" smtClean="0">
                <a:effectLst/>
              </a:rPr>
              <a:t> </a:t>
            </a:r>
          </a:p>
          <a:p>
            <a:r>
              <a:rPr lang="en-GB" b="1" dirty="0" smtClean="0">
                <a:effectLst/>
              </a:rPr>
              <a:t>Article 13:</a:t>
            </a:r>
            <a:r>
              <a:rPr lang="en-GB" dirty="0" smtClean="0">
                <a:effectLst/>
              </a:rPr>
              <a:t> Children have a right to free expression and this includes right to information and ideas of all kinds and in any medium. This is only restricted by the violation of others rights or a threat to national security.</a:t>
            </a:r>
          </a:p>
          <a:p>
            <a:r>
              <a:rPr lang="en-GB" dirty="0" smtClean="0">
                <a:effectLst/>
              </a:rPr>
              <a:t> </a:t>
            </a:r>
          </a:p>
          <a:p>
            <a:r>
              <a:rPr lang="en-GB" b="1" dirty="0" smtClean="0">
                <a:effectLst/>
              </a:rPr>
              <a:t>Article 14:</a:t>
            </a:r>
            <a:r>
              <a:rPr lang="en-GB" dirty="0" smtClean="0">
                <a:effectLst/>
              </a:rPr>
              <a:t> Every child has the right to freedom of thought, conscience and religion. The state must respect the parents' right to guide the child in this regard. Freedom to manifest ones religion is only restricted if the act is harmful to others. </a:t>
            </a:r>
          </a:p>
          <a:p>
            <a:endParaRPr lang="en-GB" dirty="0" smtClean="0">
              <a:effectLst/>
            </a:endParaRPr>
          </a:p>
          <a:p>
            <a:r>
              <a:rPr lang="en-GB" b="1" dirty="0" smtClean="0">
                <a:effectLst/>
              </a:rPr>
              <a:t>Article 15:</a:t>
            </a:r>
            <a:r>
              <a:rPr lang="en-GB" dirty="0" smtClean="0">
                <a:effectLst/>
              </a:rPr>
              <a:t> Every child has the right to freedom of association and peaceful assembly unless the act is illegal or harmful to others. </a:t>
            </a:r>
          </a:p>
          <a:p>
            <a:endParaRPr lang="en-GB" dirty="0" smtClean="0">
              <a:effectLst/>
            </a:endParaRPr>
          </a:p>
          <a:p>
            <a:r>
              <a:rPr lang="en-GB" b="1" dirty="0" smtClean="0">
                <a:effectLst/>
              </a:rPr>
              <a:t>Article 16:</a:t>
            </a:r>
            <a:r>
              <a:rPr lang="en-GB" dirty="0" smtClean="0">
                <a:effectLst/>
              </a:rPr>
              <a:t> Children have the right to privacy and the right to be protected by law against such interference of attacks </a:t>
            </a:r>
          </a:p>
          <a:p>
            <a:endParaRPr lang="en-GB" dirty="0" smtClean="0">
              <a:effectLst/>
            </a:endParaRPr>
          </a:p>
          <a:p>
            <a:r>
              <a:rPr lang="en-GB" b="1" dirty="0" smtClean="0">
                <a:effectLst/>
              </a:rPr>
              <a:t>Article 17:</a:t>
            </a:r>
            <a:r>
              <a:rPr lang="en-GB" dirty="0" smtClean="0">
                <a:effectLst/>
              </a:rPr>
              <a:t> The state shall ensure that a child has access to national and international information that is aimed at the child's well being. For example they may encourage mass media to produce programmes that are informational for children and encourage the production of children's books and magazines. </a:t>
            </a:r>
          </a:p>
          <a:p>
            <a:endParaRPr lang="en-GB" dirty="0" smtClean="0">
              <a:effectLst/>
            </a:endParaRPr>
          </a:p>
          <a:p>
            <a:r>
              <a:rPr lang="en-GB" b="1" dirty="0" smtClean="0">
                <a:effectLst/>
              </a:rPr>
              <a:t>Article 18:</a:t>
            </a:r>
            <a:r>
              <a:rPr lang="en-GB" dirty="0" smtClean="0">
                <a:effectLst/>
              </a:rPr>
              <a:t> The state shall ensure the recognition of responsibility of both parents to care for a child as long as it is in her/his best interest. The state shall give appropriate guidance and assistance to parents to uphold the rights of the child. Children of working parents have the right to access child-care services. </a:t>
            </a:r>
          </a:p>
          <a:p>
            <a:endParaRPr lang="en-GB" dirty="0" smtClean="0">
              <a:effectLst/>
            </a:endParaRPr>
          </a:p>
          <a:p>
            <a:r>
              <a:rPr lang="en-GB" b="1" dirty="0" smtClean="0">
                <a:effectLst/>
              </a:rPr>
              <a:t>Article 19:</a:t>
            </a:r>
            <a:r>
              <a:rPr lang="en-GB" dirty="0" smtClean="0">
                <a:effectLst/>
              </a:rPr>
              <a:t> The state shall take all types of actions to protect the child from any form of abuse, exploitation or neglect. The state shall create system to ensure the child receives all needed support in form of prevention, protection and rehabilitation. </a:t>
            </a:r>
          </a:p>
          <a:p>
            <a:endParaRPr lang="en-GB" dirty="0" smtClean="0">
              <a:effectLst/>
            </a:endParaRPr>
          </a:p>
          <a:p>
            <a:r>
              <a:rPr lang="en-GB" b="1" dirty="0" smtClean="0">
                <a:effectLst/>
              </a:rPr>
              <a:t>Article 20:</a:t>
            </a:r>
            <a:r>
              <a:rPr lang="en-GB" dirty="0" smtClean="0">
                <a:effectLst/>
              </a:rPr>
              <a:t> Children have the right to protection by the state when they temporarily or permanently deprived of their family environment or if the environment has proven to be harmful for them. The state shall find alternate care for the child such as foster care, adoption or </a:t>
            </a:r>
            <a:r>
              <a:rPr lang="en-GB" dirty="0" err="1" smtClean="0">
                <a:effectLst/>
              </a:rPr>
              <a:t>kafalah</a:t>
            </a:r>
            <a:r>
              <a:rPr lang="en-GB" dirty="0" smtClean="0">
                <a:effectLst/>
              </a:rPr>
              <a:t> of Islamic law. The cultural, linguistic and religious background of the child should be continued as far as possible. </a:t>
            </a:r>
          </a:p>
          <a:p>
            <a:endParaRPr lang="en-GB" dirty="0" smtClean="0">
              <a:effectLst/>
            </a:endParaRPr>
          </a:p>
          <a:p>
            <a:r>
              <a:rPr lang="en-GB" b="1" dirty="0" smtClean="0">
                <a:effectLst/>
              </a:rPr>
              <a:t>Article 21:</a:t>
            </a:r>
            <a:r>
              <a:rPr lang="en-GB" dirty="0" smtClean="0">
                <a:effectLst/>
              </a:rPr>
              <a:t> All states shall permit and recognise the process of adoption. Adoption will be carried out only by a competent authority who will sure the adoption is permissible. Inter-country adoption will be permitted as an alter form of care only if that care cannot be provided for in the child's own country. The state must ensure that inter-country adoption does not result in financial gain, and that both national and international adoption is held to the same safeguards and standards. </a:t>
            </a:r>
          </a:p>
          <a:p>
            <a:endParaRPr lang="en-GB" dirty="0" smtClean="0">
              <a:effectLst/>
            </a:endParaRPr>
          </a:p>
          <a:p>
            <a:r>
              <a:rPr lang="en-GB" b="1" dirty="0" smtClean="0">
                <a:effectLst/>
              </a:rPr>
              <a:t>Article 22:</a:t>
            </a:r>
            <a:r>
              <a:rPr lang="en-GB" dirty="0" smtClean="0">
                <a:effectLst/>
              </a:rPr>
              <a:t> Children seeking refugee status and recognised as refuges with or without their parents shall be granted such a status by the state and have the same rights as all children in accordance with this convention and any other human rights treaty. The state shall with the assistance of other international bodies try and reunite the child with his family or provide the child with the appropriate care.</a:t>
            </a:r>
          </a:p>
          <a:p>
            <a:r>
              <a:rPr lang="en-GB" dirty="0" smtClean="0">
                <a:effectLst/>
              </a:rPr>
              <a:t> </a:t>
            </a:r>
          </a:p>
          <a:p>
            <a:r>
              <a:rPr lang="en-GB" b="1" dirty="0" smtClean="0">
                <a:effectLst/>
              </a:rPr>
              <a:t>Article 23:</a:t>
            </a:r>
            <a:r>
              <a:rPr lang="en-GB" dirty="0" smtClean="0">
                <a:effectLst/>
              </a:rPr>
              <a:t> States recognise that children with disabilities (mental or physical) have the right to a life with dignity and all other rights of this convention. The State also recognises the need to provide children with disabilities with special care, family assistance, free education, health, training, etc in accordance with the family's financial situation and aim for the child's social integration. The state shall also take measure to prevent the disabilities in children. </a:t>
            </a:r>
          </a:p>
          <a:p>
            <a:endParaRPr lang="en-GB" dirty="0" smtClean="0">
              <a:effectLst/>
            </a:endParaRPr>
          </a:p>
          <a:p>
            <a:r>
              <a:rPr lang="en-GB" b="1" dirty="0" smtClean="0">
                <a:effectLst/>
              </a:rPr>
              <a:t>Article 24:</a:t>
            </a:r>
            <a:r>
              <a:rPr lang="en-GB" dirty="0" smtClean="0">
                <a:effectLst/>
              </a:rPr>
              <a:t> Every child has the right to access health services and attain the highest degree of health. To do so the state shall reduce the infant mortality rate, ensure medical assistance, provide prenatal and post natal care of mothers and child, combat diseases and malnutrition, create awareness of correct health practises, and development preventive measure to protect children from possible risks. The state shall also abolish all traditional practises detrimental to a child's health. </a:t>
            </a:r>
          </a:p>
          <a:p>
            <a:r>
              <a:rPr lang="en-GB" b="1" dirty="0" smtClean="0">
                <a:effectLst/>
              </a:rPr>
              <a:t>Article 25:</a:t>
            </a:r>
            <a:r>
              <a:rPr lang="en-GB" dirty="0" smtClean="0">
                <a:effectLst/>
              </a:rPr>
              <a:t> All treatments administered to children are subject to periodic review. </a:t>
            </a:r>
          </a:p>
          <a:p>
            <a:endParaRPr lang="en-GB" dirty="0" smtClean="0">
              <a:effectLst/>
            </a:endParaRPr>
          </a:p>
          <a:p>
            <a:r>
              <a:rPr lang="en-GB" b="1" dirty="0" smtClean="0">
                <a:effectLst/>
              </a:rPr>
              <a:t>Article 26:</a:t>
            </a:r>
            <a:r>
              <a:rPr lang="en-GB" dirty="0" smtClean="0">
                <a:effectLst/>
              </a:rPr>
              <a:t> Every child has the right to social security and social insurance. Benefits under state laws should take into account the economic and social needs of the families. </a:t>
            </a:r>
          </a:p>
          <a:p>
            <a:endParaRPr lang="en-GB" dirty="0" smtClean="0">
              <a:effectLst/>
            </a:endParaRPr>
          </a:p>
          <a:p>
            <a:r>
              <a:rPr lang="en-GB" b="1" dirty="0" smtClean="0">
                <a:effectLst/>
              </a:rPr>
              <a:t>Article 27:</a:t>
            </a:r>
            <a:r>
              <a:rPr lang="en-GB" dirty="0" smtClean="0">
                <a:effectLst/>
              </a:rPr>
              <a:t> Every child has the right to a standard of living required for his/her development. Parents have the duty to ensure this standard to the best of their ability. The state shall assist parents or others responsible for the child who require the help, and secure the maintenance of the child from those financially responsible within the state or abroad.</a:t>
            </a:r>
          </a:p>
          <a:p>
            <a:r>
              <a:rPr lang="en-GB" dirty="0" smtClean="0">
                <a:effectLst/>
              </a:rPr>
              <a:t> </a:t>
            </a:r>
          </a:p>
          <a:p>
            <a:r>
              <a:rPr lang="en-GB" b="1" dirty="0" smtClean="0">
                <a:effectLst/>
              </a:rPr>
              <a:t>Article 28:</a:t>
            </a:r>
            <a:r>
              <a:rPr lang="en-GB" dirty="0" smtClean="0">
                <a:effectLst/>
              </a:rPr>
              <a:t> All children have the right to education. The state shall endeavour to provide free primary education, encourage different forms of secondary education, make higher forms of education accessible, make vocational information available and encourage school retention and prevent drop outs. School discipline should not be in violation of child rights.</a:t>
            </a:r>
          </a:p>
          <a:p>
            <a:r>
              <a:rPr lang="en-GB" dirty="0" smtClean="0">
                <a:effectLst/>
              </a:rPr>
              <a:t> </a:t>
            </a:r>
          </a:p>
          <a:p>
            <a:r>
              <a:rPr lang="en-GB" b="1" dirty="0" smtClean="0">
                <a:effectLst/>
              </a:rPr>
              <a:t>Article 29:</a:t>
            </a:r>
            <a:r>
              <a:rPr lang="en-GB" dirty="0" smtClean="0">
                <a:effectLst/>
              </a:rPr>
              <a:t> Child education should be geared towards the complete development of the child, in accordance with the child's cultural identity and human rights treaties, and to prepare the child for responsible life in society. It should not be detrimental to the environment. People may be allowed to establish educational institutes in accordance with these standards. </a:t>
            </a:r>
          </a:p>
          <a:p>
            <a:endParaRPr lang="en-GB" dirty="0" smtClean="0">
              <a:effectLst/>
            </a:endParaRPr>
          </a:p>
          <a:p>
            <a:r>
              <a:rPr lang="en-GB" b="1" dirty="0" smtClean="0">
                <a:effectLst/>
              </a:rPr>
              <a:t>Article 30:</a:t>
            </a:r>
            <a:r>
              <a:rPr lang="en-GB" dirty="0" smtClean="0">
                <a:effectLst/>
              </a:rPr>
              <a:t> Children of minority communities have the right to practise and adopt the culture, languages and traditions of their community. </a:t>
            </a:r>
          </a:p>
          <a:p>
            <a:endParaRPr lang="en-GB" dirty="0" smtClean="0">
              <a:effectLst/>
            </a:endParaRPr>
          </a:p>
          <a:p>
            <a:r>
              <a:rPr lang="en-GB" b="1" dirty="0" smtClean="0">
                <a:effectLst/>
              </a:rPr>
              <a:t>Article 31:</a:t>
            </a:r>
            <a:r>
              <a:rPr lang="en-GB" dirty="0" smtClean="0">
                <a:effectLst/>
              </a:rPr>
              <a:t> Every child has the right to leisure, play and participation in cultural events. The state should encourage child participation in such events. </a:t>
            </a:r>
          </a:p>
          <a:p>
            <a:endParaRPr lang="en-GB" dirty="0" smtClean="0">
              <a:effectLst/>
            </a:endParaRPr>
          </a:p>
          <a:p>
            <a:r>
              <a:rPr lang="en-GB" b="1" dirty="0" smtClean="0">
                <a:effectLst/>
              </a:rPr>
              <a:t>Article 32: </a:t>
            </a:r>
            <a:r>
              <a:rPr lang="en-GB" dirty="0" smtClean="0">
                <a:effectLst/>
              </a:rPr>
              <a:t>Children have the right to be protected from economic exportation or any work that is harmful to their physical and mental development or considered hazardous or dangerous work. The state must constitute a day that dictates minimum age of employment, conditions of employment and hours of employment with regards to children. </a:t>
            </a:r>
          </a:p>
          <a:p>
            <a:endParaRPr lang="en-GB" dirty="0" smtClean="0">
              <a:effectLst/>
            </a:endParaRPr>
          </a:p>
          <a:p>
            <a:r>
              <a:rPr lang="en-GB" b="1" dirty="0" smtClean="0">
                <a:effectLst/>
              </a:rPr>
              <a:t>Article 33:</a:t>
            </a:r>
            <a:r>
              <a:rPr lang="en-GB" dirty="0" smtClean="0">
                <a:effectLst/>
              </a:rPr>
              <a:t> The state should take measure to protect children from substance abuse and prevent the use of children in the illegal trafficking of such substances. </a:t>
            </a:r>
          </a:p>
          <a:p>
            <a:endParaRPr lang="en-GB" dirty="0" smtClean="0">
              <a:effectLst/>
            </a:endParaRPr>
          </a:p>
          <a:p>
            <a:r>
              <a:rPr lang="en-GB" b="1" dirty="0" smtClean="0">
                <a:effectLst/>
              </a:rPr>
              <a:t>Article 34:</a:t>
            </a:r>
            <a:r>
              <a:rPr lang="en-GB" dirty="0" smtClean="0">
                <a:effectLst/>
              </a:rPr>
              <a:t> Every child has the right to be protected from sexual exploitation and sexual abuse. The state must hence prevent the coercion and prostitution of children for such activities as well as safeguard children from pornographic performances and materials. </a:t>
            </a:r>
          </a:p>
          <a:p>
            <a:endParaRPr lang="en-GB" dirty="0" smtClean="0">
              <a:effectLst/>
            </a:endParaRPr>
          </a:p>
          <a:p>
            <a:r>
              <a:rPr lang="en-GB" b="1" dirty="0" smtClean="0">
                <a:effectLst/>
              </a:rPr>
              <a:t>Article 35:</a:t>
            </a:r>
            <a:r>
              <a:rPr lang="en-GB" dirty="0" smtClean="0">
                <a:effectLst/>
              </a:rPr>
              <a:t> States shall take measure to prevent the abduction or sale of children for any purpose. </a:t>
            </a:r>
          </a:p>
          <a:p>
            <a:endParaRPr lang="en-GB" dirty="0" smtClean="0">
              <a:effectLst/>
            </a:endParaRPr>
          </a:p>
          <a:p>
            <a:r>
              <a:rPr lang="en-GB" b="1" dirty="0" smtClean="0">
                <a:effectLst/>
              </a:rPr>
              <a:t>Article 36:</a:t>
            </a:r>
            <a:r>
              <a:rPr lang="en-GB" dirty="0" smtClean="0">
                <a:effectLst/>
              </a:rPr>
              <a:t> The state shall protect children against any other form of exploitation. </a:t>
            </a:r>
          </a:p>
          <a:p>
            <a:endParaRPr lang="en-GB" dirty="0" smtClean="0">
              <a:effectLst/>
            </a:endParaRPr>
          </a:p>
          <a:p>
            <a:r>
              <a:rPr lang="en-GB" b="1" dirty="0" smtClean="0">
                <a:effectLst/>
              </a:rPr>
              <a:t>Article 37:</a:t>
            </a:r>
            <a:r>
              <a:rPr lang="en-GB" dirty="0" smtClean="0">
                <a:effectLst/>
              </a:rPr>
              <a:t> The state shall ensure that no child is subject to torture or any other cruel inhuman treatment, no child is deprived of his liberty unlawfully, and a child deprived of his liberty is entitled to proper care and humane circumstances, and be provided with legal consult if necessary. </a:t>
            </a:r>
          </a:p>
          <a:p>
            <a:endParaRPr lang="en-GB" dirty="0" smtClean="0">
              <a:effectLst/>
            </a:endParaRPr>
          </a:p>
          <a:p>
            <a:r>
              <a:rPr lang="en-GB" b="1" dirty="0" smtClean="0">
                <a:effectLst/>
              </a:rPr>
              <a:t>Article 38:</a:t>
            </a:r>
            <a:r>
              <a:rPr lang="en-GB" dirty="0" smtClean="0">
                <a:effectLst/>
              </a:rPr>
              <a:t> The state ensures and respects the rules of humanitarian law during times of conflict. The state should also ensure that children below 15 do no participate in the hostilities, and refrain from recruiting them in armed forces. </a:t>
            </a:r>
          </a:p>
          <a:p>
            <a:endParaRPr lang="en-GB" dirty="0" smtClean="0">
              <a:effectLst/>
            </a:endParaRPr>
          </a:p>
          <a:p>
            <a:r>
              <a:rPr lang="en-GB" b="1" dirty="0" smtClean="0">
                <a:effectLst/>
              </a:rPr>
              <a:t>Article 39:</a:t>
            </a:r>
            <a:r>
              <a:rPr lang="en-GB" dirty="0" smtClean="0">
                <a:effectLst/>
              </a:rPr>
              <a:t> The state should ensure the recovery, rehabilitation and reintegration of child victims of neglect, exploitation, or abuse, etc. </a:t>
            </a:r>
          </a:p>
          <a:p>
            <a:endParaRPr lang="en-GB" dirty="0" smtClean="0">
              <a:effectLst/>
            </a:endParaRPr>
          </a:p>
          <a:p>
            <a:r>
              <a:rPr lang="en-GB" b="1" dirty="0" smtClean="0">
                <a:effectLst/>
              </a:rPr>
              <a:t>Article 40:</a:t>
            </a:r>
            <a:r>
              <a:rPr lang="en-GB" dirty="0" smtClean="0">
                <a:effectLst/>
              </a:rPr>
              <a:t> The state shall recognise the right of every child who has committed a crime under the law to a proper care and reintegration into society. No child shall be accused or penalised for an act which is not a recognised crime. A child who has been accused of a crime are presumed innocent, should be informed of the charges against him/her, have the juvenile justice proceeding immediately without delay, not be compelled to give testimony or admit guilt and the right to privacy of all proceedings. States should endeavour to establish laws specifically catered to the needs of children who have been accused or found guilty of any criminal activity and establish a minimum age of guilt. </a:t>
            </a:r>
          </a:p>
          <a:p>
            <a:endParaRPr lang="en-GB" dirty="0" smtClean="0">
              <a:effectLst/>
            </a:endParaRPr>
          </a:p>
          <a:p>
            <a:r>
              <a:rPr lang="en-GB" b="1" dirty="0" smtClean="0">
                <a:effectLst/>
              </a:rPr>
              <a:t>Article 41:</a:t>
            </a:r>
            <a:r>
              <a:rPr lang="en-GB" dirty="0" smtClean="0">
                <a:effectLst/>
              </a:rPr>
              <a:t> The articles of this convention will not take priority over any laws national or intentional that better safeguard the rights of a child.</a:t>
            </a:r>
          </a:p>
          <a:p>
            <a:r>
              <a:rPr lang="en-GB" dirty="0" smtClean="0">
                <a:effectLst/>
              </a:rPr>
              <a:t> </a:t>
            </a:r>
          </a:p>
          <a:p>
            <a:r>
              <a:rPr lang="en-GB" b="1" dirty="0" smtClean="0">
                <a:effectLst/>
              </a:rPr>
              <a:t>Articles 42-54:</a:t>
            </a:r>
            <a:r>
              <a:rPr lang="en-GB" dirty="0" smtClean="0">
                <a:effectLst/>
              </a:rPr>
              <a:t> outline the establishment, composition and responsibilities of the </a:t>
            </a:r>
            <a:r>
              <a:rPr lang="en-GB" dirty="0" smtClean="0">
                <a:effectLst/>
                <a:hlinkClick r:id="rId3"/>
              </a:rPr>
              <a:t>Committee on the Rights of the Child</a:t>
            </a:r>
            <a:r>
              <a:rPr lang="en-GB" dirty="0" smtClean="0">
                <a:effectLst/>
              </a:rPr>
              <a:t>. </a:t>
            </a:r>
          </a:p>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35</a:t>
            </a:fld>
            <a:endParaRPr lang="en-GB"/>
          </a:p>
        </p:txBody>
      </p:sp>
    </p:spTree>
    <p:extLst>
      <p:ext uri="{BB962C8B-B14F-4D97-AF65-F5344CB8AC3E}">
        <p14:creationId xmlns:p14="http://schemas.microsoft.com/office/powerpoint/2010/main" val="18270375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36</a:t>
            </a:fld>
            <a:endParaRPr lang="en-GB"/>
          </a:p>
        </p:txBody>
      </p:sp>
    </p:spTree>
    <p:extLst>
      <p:ext uri="{BB962C8B-B14F-4D97-AF65-F5344CB8AC3E}">
        <p14:creationId xmlns:p14="http://schemas.microsoft.com/office/powerpoint/2010/main" val="1954173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effectLst/>
            </a:endParaRPr>
          </a:p>
          <a:p>
            <a:endParaRPr lang="en-GB" dirty="0" smtClean="0">
              <a:effectLst/>
            </a:endParaRPr>
          </a:p>
          <a:p>
            <a:endParaRPr lang="en-GB" dirty="0" smtClean="0">
              <a:effectLst/>
            </a:endParaRPr>
          </a:p>
          <a:p>
            <a:r>
              <a:rPr lang="en-GB" dirty="0" smtClean="0">
                <a:effectLst/>
              </a:rPr>
              <a:t>Today the convention has been ratified by 192 countries becoming the most ratified of all international Human Rights treaties. India signed and ratified the convention in 1992. The only two countries who have not ratified the treaty are the United States and Somalia. Somalia has been unable to ratify due to the lack of a stable government and the US has signed the treaty showing their intention to ratify. </a:t>
            </a:r>
          </a:p>
          <a:p>
            <a:r>
              <a:rPr lang="en-GB" sz="1200" b="1" i="0" u="none" strike="noStrike" kern="1200" baseline="0" dirty="0" smtClean="0">
                <a:solidFill>
                  <a:schemeClr val="tx1"/>
                </a:solidFill>
                <a:latin typeface="+mn-lt"/>
                <a:ea typeface="+mn-ea"/>
                <a:cs typeface="+mn-cs"/>
              </a:rPr>
              <a:t>The four basic principles of the children’s rights convention. (1)</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 PLAYING A PART: OUR RIGHT TO PARTICIPATE</a:t>
            </a:r>
          </a:p>
          <a:p>
            <a:r>
              <a:rPr lang="en-GB" sz="1200" b="0" i="0" u="none" strike="noStrike" kern="1200" baseline="0" dirty="0" smtClean="0">
                <a:solidFill>
                  <a:schemeClr val="tx1"/>
                </a:solidFill>
                <a:latin typeface="+mn-lt"/>
                <a:ea typeface="+mn-ea"/>
                <a:cs typeface="+mn-cs"/>
              </a:rPr>
              <a:t>Article 3 Priority of children’s needs in political decisions, legislation and jurisdiction</a:t>
            </a:r>
          </a:p>
          <a:p>
            <a:r>
              <a:rPr lang="en-GB" sz="1200" b="0" i="0" u="none" strike="noStrike" kern="1200" baseline="0" dirty="0" smtClean="0">
                <a:solidFill>
                  <a:schemeClr val="tx1"/>
                </a:solidFill>
                <a:latin typeface="+mn-lt"/>
                <a:ea typeface="+mn-ea"/>
                <a:cs typeface="+mn-cs"/>
              </a:rPr>
              <a:t>Article 12 Freedom of opinion and the right to be heard in all personal matters</a:t>
            </a:r>
          </a:p>
          <a:p>
            <a:r>
              <a:rPr lang="en-GB" sz="1200" b="0" i="0" u="none" strike="noStrike" kern="1200" baseline="0" dirty="0" smtClean="0">
                <a:solidFill>
                  <a:schemeClr val="tx1"/>
                </a:solidFill>
                <a:latin typeface="+mn-lt"/>
                <a:ea typeface="+mn-ea"/>
                <a:cs typeface="+mn-cs"/>
              </a:rPr>
              <a:t>Article 13 Freedom of expression</a:t>
            </a:r>
          </a:p>
          <a:p>
            <a:r>
              <a:rPr lang="en-GB" sz="1200" b="0" i="0" u="none" strike="noStrike" kern="1200" baseline="0" dirty="0" smtClean="0">
                <a:solidFill>
                  <a:schemeClr val="tx1"/>
                </a:solidFill>
                <a:latin typeface="+mn-lt"/>
                <a:ea typeface="+mn-ea"/>
                <a:cs typeface="+mn-cs"/>
              </a:rPr>
              <a:t>Article 14 Freedom of thought, conscience and religion</a:t>
            </a:r>
          </a:p>
          <a:p>
            <a:r>
              <a:rPr lang="en-GB" sz="1200" b="0" i="0" u="none" strike="noStrike" kern="1200" baseline="0" dirty="0" smtClean="0">
                <a:solidFill>
                  <a:schemeClr val="tx1"/>
                </a:solidFill>
                <a:latin typeface="+mn-lt"/>
                <a:ea typeface="+mn-ea"/>
                <a:cs typeface="+mn-cs"/>
              </a:rPr>
              <a:t>Article 15 Right of association and peaceful demonstration in public</a:t>
            </a:r>
          </a:p>
          <a:p>
            <a:r>
              <a:rPr lang="en-GB" sz="1200" b="0" i="0" u="none" strike="noStrike" kern="1200" baseline="0" dirty="0" smtClean="0">
                <a:solidFill>
                  <a:schemeClr val="tx1"/>
                </a:solidFill>
                <a:latin typeface="+mn-lt"/>
                <a:ea typeface="+mn-ea"/>
                <a:cs typeface="+mn-cs"/>
              </a:rPr>
              <a:t>Article 16 Protection of privacy</a:t>
            </a:r>
          </a:p>
          <a:p>
            <a:r>
              <a:rPr lang="en-GB" sz="1200" b="0" i="0" u="none" strike="noStrike" kern="1200" baseline="0" dirty="0" smtClean="0">
                <a:solidFill>
                  <a:schemeClr val="tx1"/>
                </a:solidFill>
                <a:latin typeface="+mn-lt"/>
                <a:ea typeface="+mn-ea"/>
                <a:cs typeface="+mn-cs"/>
              </a:rPr>
              <a:t>Article 17 Access to media and sources of information</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II. REACHING OUR POTENTIAL: OUR RIGHT TO DEVELOP WHO WE ARE</a:t>
            </a:r>
          </a:p>
          <a:p>
            <a:r>
              <a:rPr lang="en-GB" sz="1200" b="0" i="0" u="none" strike="noStrike" kern="1200" baseline="0" dirty="0" smtClean="0">
                <a:solidFill>
                  <a:schemeClr val="tx1"/>
                </a:solidFill>
                <a:latin typeface="+mn-lt"/>
                <a:ea typeface="+mn-ea"/>
                <a:cs typeface="+mn-cs"/>
              </a:rPr>
              <a:t>Article 5 Protection of the rights of parents</a:t>
            </a:r>
          </a:p>
          <a:p>
            <a:r>
              <a:rPr lang="en-GB" sz="1200" b="0" i="0" u="none" strike="noStrike" kern="1200" baseline="0" dirty="0" smtClean="0">
                <a:solidFill>
                  <a:schemeClr val="tx1"/>
                </a:solidFill>
                <a:latin typeface="+mn-lt"/>
                <a:ea typeface="+mn-ea"/>
                <a:cs typeface="+mn-cs"/>
              </a:rPr>
              <a:t>Article 7 Protection of a child’s name and nationality</a:t>
            </a:r>
          </a:p>
          <a:p>
            <a:r>
              <a:rPr lang="en-GB" sz="1200" b="0" i="0" u="none" strike="noStrike" kern="1200" baseline="0" dirty="0" smtClean="0">
                <a:solidFill>
                  <a:schemeClr val="tx1"/>
                </a:solidFill>
                <a:latin typeface="+mn-lt"/>
                <a:ea typeface="+mn-ea"/>
                <a:cs typeface="+mn-cs"/>
              </a:rPr>
              <a:t>Article 8 Protection of a child’s identity</a:t>
            </a:r>
          </a:p>
          <a:p>
            <a:r>
              <a:rPr lang="en-GB" sz="1200" b="0" i="0" u="none" strike="noStrike" kern="1200" baseline="0" dirty="0" smtClean="0">
                <a:solidFill>
                  <a:schemeClr val="tx1"/>
                </a:solidFill>
                <a:latin typeface="+mn-lt"/>
                <a:ea typeface="+mn-ea"/>
                <a:cs typeface="+mn-cs"/>
              </a:rPr>
              <a:t>Article 10 Facilitation of family reunification</a:t>
            </a:r>
          </a:p>
          <a:p>
            <a:r>
              <a:rPr lang="en-GB" sz="1200" b="0" i="0" u="none" strike="noStrike" kern="1200" baseline="0" dirty="0" smtClean="0">
                <a:solidFill>
                  <a:schemeClr val="tx1"/>
                </a:solidFill>
                <a:latin typeface="+mn-lt"/>
                <a:ea typeface="+mn-ea"/>
                <a:cs typeface="+mn-cs"/>
              </a:rPr>
              <a:t>Article 21 Monitoring of child adoption</a:t>
            </a:r>
          </a:p>
          <a:p>
            <a:r>
              <a:rPr lang="en-GB" sz="1200" b="0" i="0" u="none" strike="noStrike" kern="1200" baseline="0" dirty="0" smtClean="0">
                <a:solidFill>
                  <a:schemeClr val="tx1"/>
                </a:solidFill>
                <a:latin typeface="+mn-lt"/>
                <a:ea typeface="+mn-ea"/>
                <a:cs typeface="+mn-cs"/>
              </a:rPr>
              <a:t>Article 23 Special care for disabled young people</a:t>
            </a:r>
          </a:p>
          <a:p>
            <a:r>
              <a:rPr lang="en-GB" sz="1200" b="0" i="0" u="none" strike="noStrike" kern="1200" baseline="0" dirty="0" smtClean="0">
                <a:solidFill>
                  <a:schemeClr val="tx1"/>
                </a:solidFill>
                <a:latin typeface="+mn-lt"/>
                <a:ea typeface="+mn-ea"/>
                <a:cs typeface="+mn-cs"/>
              </a:rPr>
              <a:t>Article 28 Right to education</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III. LIVING WELL: OUR RIGHT TO SURVIVAL</a:t>
            </a:r>
          </a:p>
          <a:p>
            <a:r>
              <a:rPr lang="en-GB" sz="1200" b="0" i="0" u="none" strike="noStrike" kern="1200" baseline="0" dirty="0" smtClean="0">
                <a:solidFill>
                  <a:schemeClr val="tx1"/>
                </a:solidFill>
                <a:latin typeface="+mn-lt"/>
                <a:ea typeface="+mn-ea"/>
                <a:cs typeface="+mn-cs"/>
              </a:rPr>
              <a:t>Article 6 Protection of survival and development</a:t>
            </a:r>
          </a:p>
          <a:p>
            <a:r>
              <a:rPr lang="en-GB" sz="1200" b="0" i="0" u="none" strike="noStrike" kern="1200" baseline="0" dirty="0" smtClean="0">
                <a:solidFill>
                  <a:schemeClr val="tx1"/>
                </a:solidFill>
                <a:latin typeface="+mn-lt"/>
                <a:ea typeface="+mn-ea"/>
                <a:cs typeface="+mn-cs"/>
              </a:rPr>
              <a:t>Article 9 Principle of non-separation from parents</a:t>
            </a:r>
          </a:p>
          <a:p>
            <a:r>
              <a:rPr lang="en-GB" sz="1200" b="0" i="0" u="none" strike="noStrike" kern="1200" baseline="0" dirty="0" smtClean="0">
                <a:solidFill>
                  <a:schemeClr val="tx1"/>
                </a:solidFill>
                <a:latin typeface="+mn-lt"/>
                <a:ea typeface="+mn-ea"/>
                <a:cs typeface="+mn-cs"/>
              </a:rPr>
              <a:t>Article 18 Responsibility of parents and guardians</a:t>
            </a:r>
          </a:p>
          <a:p>
            <a:r>
              <a:rPr lang="en-GB" sz="1200" b="0" i="0" u="none" strike="noStrike" kern="1200" baseline="0" dirty="0" smtClean="0">
                <a:solidFill>
                  <a:schemeClr val="tx1"/>
                </a:solidFill>
                <a:latin typeface="+mn-lt"/>
                <a:ea typeface="+mn-ea"/>
                <a:cs typeface="+mn-cs"/>
              </a:rPr>
              <a:t>Article 24 Protection of health and access to health care</a:t>
            </a:r>
          </a:p>
          <a:p>
            <a:r>
              <a:rPr lang="en-GB" sz="1200" b="0" i="0" u="none" strike="noStrike" kern="1200" baseline="0" dirty="0" smtClean="0">
                <a:solidFill>
                  <a:schemeClr val="tx1"/>
                </a:solidFill>
                <a:latin typeface="+mn-lt"/>
                <a:ea typeface="+mn-ea"/>
                <a:cs typeface="+mn-cs"/>
              </a:rPr>
              <a:t>Article 26 Social security</a:t>
            </a:r>
          </a:p>
          <a:p>
            <a:r>
              <a:rPr lang="en-GB" sz="1200" b="0" i="0" u="none" strike="noStrike" kern="1200" baseline="0" dirty="0" smtClean="0">
                <a:solidFill>
                  <a:schemeClr val="tx1"/>
                </a:solidFill>
                <a:latin typeface="+mn-lt"/>
                <a:ea typeface="+mn-ea"/>
                <a:cs typeface="+mn-cs"/>
              </a:rPr>
              <a:t>Article 27 Adequate living standards</a:t>
            </a:r>
          </a:p>
          <a:p>
            <a:r>
              <a:rPr lang="en-GB" sz="1200" b="0" i="0" u="none" strike="noStrike" kern="1200" baseline="0" dirty="0" smtClean="0">
                <a:solidFill>
                  <a:schemeClr val="tx1"/>
                </a:solidFill>
                <a:latin typeface="+mn-lt"/>
                <a:ea typeface="+mn-ea"/>
                <a:cs typeface="+mn-cs"/>
              </a:rPr>
              <a:t>Article 31 Right to rest and leisure</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IV. BEING FREE FROM HARM: OUR RIGHT TO PROTECTION</a:t>
            </a:r>
          </a:p>
          <a:p>
            <a:r>
              <a:rPr lang="en-GB" sz="1200" b="0" i="0" u="none" strike="noStrike" kern="1200" baseline="0" dirty="0" smtClean="0">
                <a:solidFill>
                  <a:schemeClr val="tx1"/>
                </a:solidFill>
                <a:latin typeface="+mn-lt"/>
                <a:ea typeface="+mn-ea"/>
                <a:cs typeface="+mn-cs"/>
              </a:rPr>
              <a:t>Article 2 Principle of non-discrimination</a:t>
            </a:r>
          </a:p>
          <a:p>
            <a:r>
              <a:rPr lang="en-GB" sz="1200" b="0" i="0" u="none" strike="noStrike" kern="1200" baseline="0" dirty="0" smtClean="0">
                <a:solidFill>
                  <a:schemeClr val="tx1"/>
                </a:solidFill>
                <a:latin typeface="+mn-lt"/>
                <a:ea typeface="+mn-ea"/>
                <a:cs typeface="+mn-cs"/>
              </a:rPr>
              <a:t>Article 11 Protection from kidnapping and abduction</a:t>
            </a:r>
          </a:p>
          <a:p>
            <a:r>
              <a:rPr lang="en-GB" sz="1200" b="0" i="0" u="none" strike="noStrike" kern="1200" baseline="0" dirty="0" smtClean="0">
                <a:solidFill>
                  <a:schemeClr val="tx1"/>
                </a:solidFill>
                <a:latin typeface="+mn-lt"/>
                <a:ea typeface="+mn-ea"/>
                <a:cs typeface="+mn-cs"/>
              </a:rPr>
              <a:t>Article 19 Protection from abuse and neglect</a:t>
            </a:r>
          </a:p>
          <a:p>
            <a:r>
              <a:rPr lang="en-GB" sz="1200" b="0" i="0" u="none" strike="noStrike" kern="1200" baseline="0" dirty="0" smtClean="0">
                <a:solidFill>
                  <a:schemeClr val="tx1"/>
                </a:solidFill>
                <a:latin typeface="+mn-lt"/>
                <a:ea typeface="+mn-ea"/>
                <a:cs typeface="+mn-cs"/>
              </a:rPr>
              <a:t>Article 20 Care for young people without families</a:t>
            </a:r>
          </a:p>
          <a:p>
            <a:r>
              <a:rPr lang="en-GB" sz="1200" b="0" i="0" u="none" strike="noStrike" kern="1200" baseline="0" dirty="0" smtClean="0">
                <a:solidFill>
                  <a:schemeClr val="tx1"/>
                </a:solidFill>
                <a:latin typeface="+mn-lt"/>
                <a:ea typeface="+mn-ea"/>
                <a:cs typeface="+mn-cs"/>
              </a:rPr>
              <a:t>Article 22 Protection of child refugees</a:t>
            </a:r>
          </a:p>
          <a:p>
            <a:r>
              <a:rPr lang="en-GB" sz="1200" b="0" i="0" u="none" strike="noStrike" kern="1200" baseline="0" dirty="0" smtClean="0">
                <a:solidFill>
                  <a:schemeClr val="tx1"/>
                </a:solidFill>
                <a:latin typeface="+mn-lt"/>
                <a:ea typeface="+mn-ea"/>
                <a:cs typeface="+mn-cs"/>
              </a:rPr>
              <a:t>Article 32 Protection from economic exploitation</a:t>
            </a:r>
          </a:p>
          <a:p>
            <a:r>
              <a:rPr lang="en-GB" sz="1200" b="0" i="0" u="none" strike="noStrike" kern="1200" baseline="0" dirty="0" smtClean="0">
                <a:solidFill>
                  <a:schemeClr val="tx1"/>
                </a:solidFill>
                <a:latin typeface="+mn-lt"/>
                <a:ea typeface="+mn-ea"/>
                <a:cs typeface="+mn-cs"/>
              </a:rPr>
              <a:t>Article 33 Protection from drugs</a:t>
            </a:r>
          </a:p>
          <a:p>
            <a:r>
              <a:rPr lang="fr-FR" sz="1200" b="0" i="0" u="none" strike="noStrike" kern="1200" baseline="0" dirty="0" smtClean="0">
                <a:solidFill>
                  <a:schemeClr val="tx1"/>
                </a:solidFill>
                <a:latin typeface="+mn-lt"/>
                <a:ea typeface="+mn-ea"/>
                <a:cs typeface="+mn-cs"/>
              </a:rPr>
              <a:t>Article 34 Protection </a:t>
            </a:r>
            <a:r>
              <a:rPr lang="fr-FR" sz="1200" b="0" i="0" u="none" strike="noStrike" kern="1200" baseline="0" dirty="0" err="1" smtClean="0">
                <a:solidFill>
                  <a:schemeClr val="tx1"/>
                </a:solidFill>
                <a:latin typeface="+mn-lt"/>
                <a:ea typeface="+mn-ea"/>
                <a:cs typeface="+mn-cs"/>
              </a:rPr>
              <a:t>from</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sexual</a:t>
            </a:r>
            <a:r>
              <a:rPr lang="fr-FR" sz="1200" b="0" i="0" u="none" strike="noStrike" kern="1200" baseline="0" dirty="0" smtClean="0">
                <a:solidFill>
                  <a:schemeClr val="tx1"/>
                </a:solidFill>
                <a:latin typeface="+mn-lt"/>
                <a:ea typeface="+mn-ea"/>
                <a:cs typeface="+mn-cs"/>
              </a:rPr>
              <a:t> exploitation</a:t>
            </a:r>
          </a:p>
          <a:p>
            <a:r>
              <a:rPr lang="en-GB" sz="1200" b="0" i="0" u="none" strike="noStrike" kern="1200" baseline="0" dirty="0" smtClean="0">
                <a:solidFill>
                  <a:schemeClr val="tx1"/>
                </a:solidFill>
                <a:latin typeface="+mn-lt"/>
                <a:ea typeface="+mn-ea"/>
                <a:cs typeface="+mn-cs"/>
              </a:rPr>
              <a:t>Article 35 Protection from sale and trafficking</a:t>
            </a:r>
          </a:p>
          <a:p>
            <a:r>
              <a:rPr lang="en-GB" sz="1200" b="0" i="0" u="none" strike="noStrike" kern="1200" baseline="0" dirty="0" smtClean="0">
                <a:solidFill>
                  <a:schemeClr val="tx1"/>
                </a:solidFill>
                <a:latin typeface="+mn-lt"/>
                <a:ea typeface="+mn-ea"/>
                <a:cs typeface="+mn-cs"/>
              </a:rPr>
              <a:t>Article 36 Protection from all other forms of exploitation</a:t>
            </a:r>
          </a:p>
          <a:p>
            <a:r>
              <a:rPr lang="en-GB" sz="1200" b="0" i="0" u="none" strike="noStrike" kern="1200" baseline="0" dirty="0" smtClean="0">
                <a:solidFill>
                  <a:schemeClr val="tx1"/>
                </a:solidFill>
                <a:latin typeface="+mn-lt"/>
                <a:ea typeface="+mn-ea"/>
                <a:cs typeface="+mn-cs"/>
              </a:rPr>
              <a:t>Article 37 Protection from torture and cruel treatment</a:t>
            </a:r>
          </a:p>
          <a:p>
            <a:r>
              <a:rPr lang="en-GB" sz="1200" b="0" i="0" u="none" strike="noStrike" kern="1200" baseline="0" dirty="0" smtClean="0">
                <a:solidFill>
                  <a:schemeClr val="tx1"/>
                </a:solidFill>
                <a:latin typeface="+mn-lt"/>
                <a:ea typeface="+mn-ea"/>
                <a:cs typeface="+mn-cs"/>
              </a:rPr>
              <a:t>Article 38 Wars and armed conflicts</a:t>
            </a:r>
          </a:p>
          <a:p>
            <a:r>
              <a:rPr lang="en-GB" sz="1200" b="0" i="0" u="none" strike="noStrike" kern="1200" baseline="0" dirty="0" smtClean="0">
                <a:solidFill>
                  <a:schemeClr val="tx1"/>
                </a:solidFill>
                <a:latin typeface="+mn-lt"/>
                <a:ea typeface="+mn-ea"/>
                <a:cs typeface="+mn-cs"/>
              </a:rPr>
              <a:t>Article 39 Social reintegration of child victims</a:t>
            </a:r>
          </a:p>
          <a:p>
            <a:r>
              <a:rPr lang="en-GB" sz="1200" b="0" i="0" u="none" strike="noStrike" kern="1200" baseline="0" dirty="0" smtClean="0">
                <a:solidFill>
                  <a:schemeClr val="tx1"/>
                </a:solidFill>
                <a:latin typeface="+mn-lt"/>
                <a:ea typeface="+mn-ea"/>
                <a:cs typeface="+mn-cs"/>
              </a:rPr>
              <a:t>Article 40 Treatment of children by penal law</a:t>
            </a:r>
          </a:p>
          <a:p>
            <a:r>
              <a:rPr lang="en-GB" sz="1200" b="0" i="0" u="none" strike="noStrike" kern="1200" baseline="0" dirty="0" smtClean="0">
                <a:solidFill>
                  <a:schemeClr val="tx1"/>
                </a:solidFill>
                <a:latin typeface="+mn-lt"/>
                <a:ea typeface="+mn-ea"/>
                <a:cs typeface="+mn-cs"/>
              </a:rPr>
              <a:t>__________</a:t>
            </a:r>
          </a:p>
          <a:p>
            <a:r>
              <a:rPr lang="en-GB" sz="1200" b="0" i="0" u="none" strike="noStrike" kern="1200" baseline="0" dirty="0" smtClean="0">
                <a:solidFill>
                  <a:schemeClr val="tx1"/>
                </a:solidFill>
                <a:latin typeface="+mn-lt"/>
                <a:ea typeface="+mn-ea"/>
                <a:cs typeface="+mn-cs"/>
              </a:rPr>
              <a:t>1. This is an excerpt from: </a:t>
            </a:r>
            <a:r>
              <a:rPr lang="en-GB" sz="1200" b="0" i="1" u="none" strike="noStrike" kern="1200" baseline="0" dirty="0" smtClean="0">
                <a:solidFill>
                  <a:schemeClr val="tx1"/>
                </a:solidFill>
                <a:latin typeface="+mn-lt"/>
                <a:ea typeface="+mn-ea"/>
                <a:cs typeface="+mn-cs"/>
              </a:rPr>
              <a:t>Say It Right! The Unconventional Canadian Youth Edition of the United Nations Convention</a:t>
            </a:r>
          </a:p>
          <a:p>
            <a:r>
              <a:rPr lang="en-GB" sz="1200" b="0" i="1" u="none" strike="noStrike" kern="1200" baseline="0" dirty="0" smtClean="0">
                <a:solidFill>
                  <a:schemeClr val="tx1"/>
                </a:solidFill>
                <a:latin typeface="+mn-lt"/>
                <a:ea typeface="+mn-ea"/>
                <a:cs typeface="+mn-cs"/>
              </a:rPr>
              <a:t>on the Rights of the Child</a:t>
            </a:r>
            <a:r>
              <a:rPr lang="en-GB" sz="1200" b="0" i="0" u="none" strike="noStrike" kern="1200" baseline="0" dirty="0" smtClean="0">
                <a:solidFill>
                  <a:schemeClr val="tx1"/>
                </a:solidFill>
                <a:latin typeface="+mn-lt"/>
                <a:ea typeface="+mn-ea"/>
                <a:cs typeface="+mn-cs"/>
              </a:rPr>
              <a:t>. </a:t>
            </a:r>
            <a:endParaRPr lang="en-GB" b="1" dirty="0" smtClean="0">
              <a:effectLst/>
            </a:endParaRPr>
          </a:p>
          <a:p>
            <a:endParaRPr lang="en-GB" b="1"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effectLst/>
              </a:rPr>
              <a:t>The Following is an overview of the Full</a:t>
            </a:r>
            <a:r>
              <a:rPr lang="en-GB" b="1" baseline="0" dirty="0" smtClean="0">
                <a:effectLst/>
              </a:rPr>
              <a:t> </a:t>
            </a:r>
            <a:r>
              <a:rPr lang="en-GB" b="1" dirty="0" smtClean="0"/>
              <a:t>United Nations Convention on the Rights of the Child.</a:t>
            </a:r>
            <a:endParaRPr lang="en-GB" b="1" dirty="0" smtClean="0">
              <a:effectLst/>
            </a:endParaRPr>
          </a:p>
          <a:p>
            <a:endParaRPr lang="en-GB" dirty="0" smtClean="0">
              <a:effectLst/>
            </a:endParaRPr>
          </a:p>
          <a:p>
            <a:r>
              <a:rPr lang="en-GB" b="1" dirty="0" smtClean="0">
                <a:effectLst/>
              </a:rPr>
              <a:t>Preamble:</a:t>
            </a:r>
            <a:r>
              <a:rPr lang="en-GB" dirty="0" smtClean="0">
                <a:effectLst/>
              </a:rPr>
              <a:t> Recognises many of the principles outlines in the Declaration on the Rights of the Child such as family as the best environment for a child to grow, the importance of child protection, best interest of the child, recognising child participation, etc.</a:t>
            </a:r>
          </a:p>
          <a:p>
            <a:endParaRPr lang="en-GB" dirty="0" smtClean="0">
              <a:effectLst/>
            </a:endParaRPr>
          </a:p>
          <a:p>
            <a:r>
              <a:rPr lang="en-GB" b="1" dirty="0" smtClean="0">
                <a:effectLst/>
              </a:rPr>
              <a:t>Article 1:</a:t>
            </a:r>
            <a:r>
              <a:rPr lang="en-GB" dirty="0" smtClean="0">
                <a:effectLst/>
              </a:rPr>
              <a:t> According to the convention a child is any person how has not reached the age of eighteen unless a different age of maturity is specified in any country's law. </a:t>
            </a:r>
          </a:p>
          <a:p>
            <a:endParaRPr lang="en-GB" dirty="0" smtClean="0">
              <a:effectLst/>
            </a:endParaRPr>
          </a:p>
          <a:p>
            <a:r>
              <a:rPr lang="en-GB" b="1" dirty="0" smtClean="0">
                <a:effectLst/>
              </a:rPr>
              <a:t>Article2:</a:t>
            </a:r>
            <a:r>
              <a:rPr lang="en-GB" dirty="0" smtClean="0">
                <a:effectLst/>
              </a:rPr>
              <a:t> It is the duty of the state (each country) to uphold the articles in the convention and apply it to all children regardless of the child's or the family's race, colour, sex, language, religion, political or other opinion, national, ethnic or social origin, property, disability, birth or other status. The state should protect the child against all forms of discrimination.</a:t>
            </a:r>
          </a:p>
          <a:p>
            <a:r>
              <a:rPr lang="en-GB" dirty="0" smtClean="0">
                <a:effectLst/>
              </a:rPr>
              <a:t> </a:t>
            </a:r>
          </a:p>
          <a:p>
            <a:r>
              <a:rPr lang="en-GB" b="1" dirty="0" smtClean="0">
                <a:effectLst/>
              </a:rPr>
              <a:t>Article 3:</a:t>
            </a:r>
            <a:r>
              <a:rPr lang="en-GB" dirty="0" smtClean="0">
                <a:effectLst/>
              </a:rPr>
              <a:t> the state will always act in the best interest of the child while taking into consideration the rights and duties of the guardians. The state shall ensure all institutions government or not adhere to this dictum.</a:t>
            </a:r>
          </a:p>
          <a:p>
            <a:r>
              <a:rPr lang="en-GB" dirty="0" smtClean="0">
                <a:effectLst/>
              </a:rPr>
              <a:t> </a:t>
            </a:r>
          </a:p>
          <a:p>
            <a:r>
              <a:rPr lang="en-GB" b="1" dirty="0" smtClean="0">
                <a:effectLst/>
              </a:rPr>
              <a:t>Article 4:</a:t>
            </a:r>
            <a:r>
              <a:rPr lang="en-GB" dirty="0" smtClean="0">
                <a:effectLst/>
              </a:rPr>
              <a:t> The state must make laws, implement policies and programmes and undertake other measures to unsure the rights set out in the convention are fulfilled.</a:t>
            </a:r>
          </a:p>
          <a:p>
            <a:r>
              <a:rPr lang="en-GB" dirty="0" smtClean="0">
                <a:effectLst/>
              </a:rPr>
              <a:t> </a:t>
            </a:r>
          </a:p>
          <a:p>
            <a:r>
              <a:rPr lang="en-GB" b="1" dirty="0" smtClean="0">
                <a:effectLst/>
              </a:rPr>
              <a:t>Article 5:</a:t>
            </a:r>
            <a:r>
              <a:rPr lang="en-GB" dirty="0" smtClean="0">
                <a:effectLst/>
              </a:rPr>
              <a:t> The state will keep in mind the rights of the guardians of the child or any other family member or community as in accordance with local customs</a:t>
            </a:r>
          </a:p>
          <a:p>
            <a:r>
              <a:rPr lang="en-GB" dirty="0" smtClean="0">
                <a:effectLst/>
              </a:rPr>
              <a:t> </a:t>
            </a:r>
          </a:p>
          <a:p>
            <a:r>
              <a:rPr lang="en-GB" b="1" dirty="0" smtClean="0">
                <a:effectLst/>
              </a:rPr>
              <a:t>Article 6:</a:t>
            </a:r>
            <a:r>
              <a:rPr lang="en-GB" dirty="0" smtClean="0">
                <a:effectLst/>
              </a:rPr>
              <a:t> States recognise that every child has the inherent right to life, and must work to ensure the survival and development of the child. </a:t>
            </a:r>
          </a:p>
          <a:p>
            <a:endParaRPr lang="en-GB" dirty="0" smtClean="0">
              <a:effectLst/>
            </a:endParaRPr>
          </a:p>
          <a:p>
            <a:r>
              <a:rPr lang="en-GB" b="1" dirty="0" smtClean="0">
                <a:effectLst/>
              </a:rPr>
              <a:t>Article 7:</a:t>
            </a:r>
            <a:r>
              <a:rPr lang="en-GB" dirty="0" smtClean="0">
                <a:effectLst/>
              </a:rPr>
              <a:t> Every child has the right to a name, birth registration and nationality. As far as possible every child has the right to know and be cared for by his/her parents. The state should make laws and provisions especially for stateless children.</a:t>
            </a:r>
          </a:p>
          <a:p>
            <a:r>
              <a:rPr lang="en-GB" dirty="0" smtClean="0">
                <a:effectLst/>
              </a:rPr>
              <a:t> </a:t>
            </a:r>
          </a:p>
          <a:p>
            <a:r>
              <a:rPr lang="en-GB" b="1" dirty="0" smtClean="0">
                <a:effectLst/>
              </a:rPr>
              <a:t>Article 8:</a:t>
            </a:r>
            <a:r>
              <a:rPr lang="en-GB" dirty="0" smtClean="0">
                <a:effectLst/>
              </a:rPr>
              <a:t> A child has the right to preserve his/her identity including nationality, name and family relations without unlawful interference. </a:t>
            </a:r>
          </a:p>
          <a:p>
            <a:endParaRPr lang="en-GB" dirty="0" smtClean="0">
              <a:effectLst/>
            </a:endParaRPr>
          </a:p>
          <a:p>
            <a:r>
              <a:rPr lang="en-GB" b="1" dirty="0" smtClean="0">
                <a:effectLst/>
              </a:rPr>
              <a:t>Article 9:</a:t>
            </a:r>
            <a:r>
              <a:rPr lang="en-GB" dirty="0" smtClean="0">
                <a:effectLst/>
              </a:rPr>
              <a:t> Every child has the right not to be separated from their parents against his/her will unless it is in his/her best interest. Any legal proceeding of separation shall be attended by all involved parties including the parents. The right has the right to maintain contact with his/her parent as long as it's not against his/her best interest. If the state is the cause of separation than the parents, child or any other family member has the right to know the whereabouts of the absent member. </a:t>
            </a:r>
          </a:p>
          <a:p>
            <a:endParaRPr lang="en-GB" dirty="0" smtClean="0">
              <a:effectLst/>
            </a:endParaRPr>
          </a:p>
          <a:p>
            <a:r>
              <a:rPr lang="en-GB" b="1" dirty="0" smtClean="0">
                <a:effectLst/>
              </a:rPr>
              <a:t>Article 10:</a:t>
            </a:r>
            <a:r>
              <a:rPr lang="en-GB" dirty="0" smtClean="0">
                <a:effectLst/>
              </a:rPr>
              <a:t> Every child and family has the right to enter or leave a state at any time they wish as long as it is in accordance with the laws of each state. If a child is in the different state as the parents the child has the right to maintain contact with his/her parent as long as it's not against his/her best interest </a:t>
            </a:r>
          </a:p>
          <a:p>
            <a:r>
              <a:rPr lang="en-GB" b="1" dirty="0" smtClean="0">
                <a:effectLst/>
              </a:rPr>
              <a:t>Article 11:</a:t>
            </a:r>
            <a:r>
              <a:rPr lang="en-GB" dirty="0" smtClean="0">
                <a:effectLst/>
              </a:rPr>
              <a:t> The state shall combat child trafficking. </a:t>
            </a:r>
          </a:p>
          <a:p>
            <a:endParaRPr lang="en-GB" dirty="0" smtClean="0">
              <a:effectLst/>
            </a:endParaRPr>
          </a:p>
          <a:p>
            <a:r>
              <a:rPr lang="en-GB" b="1" dirty="0" smtClean="0">
                <a:effectLst/>
              </a:rPr>
              <a:t>Article 12:</a:t>
            </a:r>
            <a:r>
              <a:rPr lang="en-GB" dirty="0" smtClean="0">
                <a:effectLst/>
              </a:rPr>
              <a:t> The state shall ensure the child's right to form and express views with regard to things that affect him/her in accordance with the maturity and age of the child. A child shall hence we allowed to be heard in any judicial proceeding concerning the child directly or indirectly through a representative</a:t>
            </a:r>
          </a:p>
          <a:p>
            <a:r>
              <a:rPr lang="en-GB" dirty="0" smtClean="0">
                <a:effectLst/>
              </a:rPr>
              <a:t> </a:t>
            </a:r>
          </a:p>
          <a:p>
            <a:r>
              <a:rPr lang="en-GB" b="1" dirty="0" smtClean="0">
                <a:effectLst/>
              </a:rPr>
              <a:t>Article 13:</a:t>
            </a:r>
            <a:r>
              <a:rPr lang="en-GB" dirty="0" smtClean="0">
                <a:effectLst/>
              </a:rPr>
              <a:t> Children have a right to free expression and this includes right to information and ideas of all kinds and in any medium. This is only restricted by the violation of others rights or a threat to national security.</a:t>
            </a:r>
          </a:p>
          <a:p>
            <a:r>
              <a:rPr lang="en-GB" dirty="0" smtClean="0">
                <a:effectLst/>
              </a:rPr>
              <a:t> </a:t>
            </a:r>
          </a:p>
          <a:p>
            <a:r>
              <a:rPr lang="en-GB" b="1" dirty="0" smtClean="0">
                <a:effectLst/>
              </a:rPr>
              <a:t>Article 14:</a:t>
            </a:r>
            <a:r>
              <a:rPr lang="en-GB" dirty="0" smtClean="0">
                <a:effectLst/>
              </a:rPr>
              <a:t> Every child has the right to freedom of thought, conscience and religion. The state must respect the parents' right to guide the child in this regard. Freedom to manifest ones religion is only restricted if the act is harmful to others. </a:t>
            </a:r>
          </a:p>
          <a:p>
            <a:endParaRPr lang="en-GB" dirty="0" smtClean="0">
              <a:effectLst/>
            </a:endParaRPr>
          </a:p>
          <a:p>
            <a:r>
              <a:rPr lang="en-GB" b="1" dirty="0" smtClean="0">
                <a:effectLst/>
              </a:rPr>
              <a:t>Article 15:</a:t>
            </a:r>
            <a:r>
              <a:rPr lang="en-GB" dirty="0" smtClean="0">
                <a:effectLst/>
              </a:rPr>
              <a:t> Every child has the right to freedom of association and peaceful assembly unless the act is illegal or harmful to others. </a:t>
            </a:r>
          </a:p>
          <a:p>
            <a:endParaRPr lang="en-GB" dirty="0" smtClean="0">
              <a:effectLst/>
            </a:endParaRPr>
          </a:p>
          <a:p>
            <a:r>
              <a:rPr lang="en-GB" b="1" dirty="0" smtClean="0">
                <a:effectLst/>
              </a:rPr>
              <a:t>Article 16:</a:t>
            </a:r>
            <a:r>
              <a:rPr lang="en-GB" dirty="0" smtClean="0">
                <a:effectLst/>
              </a:rPr>
              <a:t> Children have the right to privacy and the right to be protected by law against such interference of attacks </a:t>
            </a:r>
          </a:p>
          <a:p>
            <a:endParaRPr lang="en-GB" dirty="0" smtClean="0">
              <a:effectLst/>
            </a:endParaRPr>
          </a:p>
          <a:p>
            <a:r>
              <a:rPr lang="en-GB" b="1" dirty="0" smtClean="0">
                <a:effectLst/>
              </a:rPr>
              <a:t>Article 17:</a:t>
            </a:r>
            <a:r>
              <a:rPr lang="en-GB" dirty="0" smtClean="0">
                <a:effectLst/>
              </a:rPr>
              <a:t> The state shall ensure that a child has access to national and international information that is aimed at the child's well being. For example they may encourage mass media to produce programmes that are informational for children and encourage the production of children's books and magazines. </a:t>
            </a:r>
          </a:p>
          <a:p>
            <a:endParaRPr lang="en-GB" dirty="0" smtClean="0">
              <a:effectLst/>
            </a:endParaRPr>
          </a:p>
          <a:p>
            <a:r>
              <a:rPr lang="en-GB" b="1" dirty="0" smtClean="0">
                <a:effectLst/>
              </a:rPr>
              <a:t>Article 18:</a:t>
            </a:r>
            <a:r>
              <a:rPr lang="en-GB" dirty="0" smtClean="0">
                <a:effectLst/>
              </a:rPr>
              <a:t> The state shall ensure the recognition of responsibility of both parents to care for a child as long as it is in her/his best interest. The state shall give appropriate guidance and assistance to parents to uphold the rights of the child. Children of working parents have the right to access child-care services. </a:t>
            </a:r>
          </a:p>
          <a:p>
            <a:endParaRPr lang="en-GB" dirty="0" smtClean="0">
              <a:effectLst/>
            </a:endParaRPr>
          </a:p>
          <a:p>
            <a:r>
              <a:rPr lang="en-GB" b="1" dirty="0" smtClean="0">
                <a:effectLst/>
              </a:rPr>
              <a:t>Article 19:</a:t>
            </a:r>
            <a:r>
              <a:rPr lang="en-GB" dirty="0" smtClean="0">
                <a:effectLst/>
              </a:rPr>
              <a:t> The state shall take all types of actions to protect the child from any form of abuse, exploitation or neglect. The state shall create system to ensure the child receives all needed support in form of prevention, protection and rehabilitation. </a:t>
            </a:r>
          </a:p>
          <a:p>
            <a:endParaRPr lang="en-GB" dirty="0" smtClean="0">
              <a:effectLst/>
            </a:endParaRPr>
          </a:p>
          <a:p>
            <a:r>
              <a:rPr lang="en-GB" b="1" dirty="0" smtClean="0">
                <a:effectLst/>
              </a:rPr>
              <a:t>Article 20:</a:t>
            </a:r>
            <a:r>
              <a:rPr lang="en-GB" dirty="0" smtClean="0">
                <a:effectLst/>
              </a:rPr>
              <a:t> Children have the right to protection by the state when they temporarily or permanently deprived of their family environment or if the environment has proven to be harmful for them. The state shall find alternate care for the child such as foster care, adoption or </a:t>
            </a:r>
            <a:r>
              <a:rPr lang="en-GB" dirty="0" err="1" smtClean="0">
                <a:effectLst/>
              </a:rPr>
              <a:t>kafalah</a:t>
            </a:r>
            <a:r>
              <a:rPr lang="en-GB" dirty="0" smtClean="0">
                <a:effectLst/>
              </a:rPr>
              <a:t> of Islamic law. The cultural, linguistic and religious background of the child should be continued as far as possible. </a:t>
            </a:r>
          </a:p>
          <a:p>
            <a:endParaRPr lang="en-GB" dirty="0" smtClean="0">
              <a:effectLst/>
            </a:endParaRPr>
          </a:p>
          <a:p>
            <a:r>
              <a:rPr lang="en-GB" b="1" dirty="0" smtClean="0">
                <a:effectLst/>
              </a:rPr>
              <a:t>Article 21:</a:t>
            </a:r>
            <a:r>
              <a:rPr lang="en-GB" dirty="0" smtClean="0">
                <a:effectLst/>
              </a:rPr>
              <a:t> All states shall permit and recognise the process of adoption. Adoption will be carried out only by a competent authority who will sure the adoption is permissible. Inter-country adoption will be permitted as an alter form of care only if that care cannot be provided for in the child's own country. The state must ensure that inter-country adoption does not result in financial gain, and that both national and international adoption is held to the same safeguards and standards. </a:t>
            </a:r>
          </a:p>
          <a:p>
            <a:endParaRPr lang="en-GB" dirty="0" smtClean="0">
              <a:effectLst/>
            </a:endParaRPr>
          </a:p>
          <a:p>
            <a:r>
              <a:rPr lang="en-GB" b="1" dirty="0" smtClean="0">
                <a:effectLst/>
              </a:rPr>
              <a:t>Article 22:</a:t>
            </a:r>
            <a:r>
              <a:rPr lang="en-GB" dirty="0" smtClean="0">
                <a:effectLst/>
              </a:rPr>
              <a:t> Children seeking refugee status and recognised as refuges with or without their parents shall be granted such a status by the state and have the same rights as all children in accordance with this convention and any other human rights treaty. The state shall with the assistance of other international bodies try and reunite the child with his family or provide the child with the appropriate care.</a:t>
            </a:r>
          </a:p>
          <a:p>
            <a:r>
              <a:rPr lang="en-GB" dirty="0" smtClean="0">
                <a:effectLst/>
              </a:rPr>
              <a:t> </a:t>
            </a:r>
          </a:p>
          <a:p>
            <a:r>
              <a:rPr lang="en-GB" b="1" dirty="0" smtClean="0">
                <a:effectLst/>
              </a:rPr>
              <a:t>Article 23:</a:t>
            </a:r>
            <a:r>
              <a:rPr lang="en-GB" dirty="0" smtClean="0">
                <a:effectLst/>
              </a:rPr>
              <a:t> States recognise that children with disabilities (mental or physical) have the right to a life with dignity and all other rights of this convention. The State also recognises the need to provide children with disabilities with special care, family assistance, free education, health, training, etc in accordance with the family's financial situation and aim for the child's social integration. The state shall also take measure to prevent the disabilities in children. </a:t>
            </a:r>
          </a:p>
          <a:p>
            <a:endParaRPr lang="en-GB" dirty="0" smtClean="0">
              <a:effectLst/>
            </a:endParaRPr>
          </a:p>
          <a:p>
            <a:r>
              <a:rPr lang="en-GB" b="1" dirty="0" smtClean="0">
                <a:effectLst/>
              </a:rPr>
              <a:t>Article 24:</a:t>
            </a:r>
            <a:r>
              <a:rPr lang="en-GB" dirty="0" smtClean="0">
                <a:effectLst/>
              </a:rPr>
              <a:t> Every child has the right to access health services and attain the highest degree of health. To do so the state shall reduce the infant mortality rate, ensure medical assistance, provide prenatal and post natal care of mothers and child, combat diseases and malnutrition, create awareness of correct health practises, and development preventive measure to protect children from possible risks. The state shall also abolish all traditional practises detrimental to a child's health. </a:t>
            </a:r>
          </a:p>
          <a:p>
            <a:r>
              <a:rPr lang="en-GB" b="1" dirty="0" smtClean="0">
                <a:effectLst/>
              </a:rPr>
              <a:t>Article 25:</a:t>
            </a:r>
            <a:r>
              <a:rPr lang="en-GB" dirty="0" smtClean="0">
                <a:effectLst/>
              </a:rPr>
              <a:t> All treatments administered to children are subject to periodic review. </a:t>
            </a:r>
          </a:p>
          <a:p>
            <a:endParaRPr lang="en-GB" dirty="0" smtClean="0">
              <a:effectLst/>
            </a:endParaRPr>
          </a:p>
          <a:p>
            <a:r>
              <a:rPr lang="en-GB" b="1" dirty="0" smtClean="0">
                <a:effectLst/>
              </a:rPr>
              <a:t>Article 26:</a:t>
            </a:r>
            <a:r>
              <a:rPr lang="en-GB" dirty="0" smtClean="0">
                <a:effectLst/>
              </a:rPr>
              <a:t> Every child has the right to social security and social insurance. Benefits under state laws should take into account the economic and social needs of the families. </a:t>
            </a:r>
          </a:p>
          <a:p>
            <a:endParaRPr lang="en-GB" dirty="0" smtClean="0">
              <a:effectLst/>
            </a:endParaRPr>
          </a:p>
          <a:p>
            <a:r>
              <a:rPr lang="en-GB" b="1" dirty="0" smtClean="0">
                <a:effectLst/>
              </a:rPr>
              <a:t>Article 27:</a:t>
            </a:r>
            <a:r>
              <a:rPr lang="en-GB" dirty="0" smtClean="0">
                <a:effectLst/>
              </a:rPr>
              <a:t> Every child has the right to a standard of living required for his/her development. Parents have the duty to ensure this standard to the best of their ability. The state shall assist parents or others responsible for the child who require the help, and secure the maintenance of the child from those financially responsible within the state or abroad.</a:t>
            </a:r>
          </a:p>
          <a:p>
            <a:r>
              <a:rPr lang="en-GB" dirty="0" smtClean="0">
                <a:effectLst/>
              </a:rPr>
              <a:t> </a:t>
            </a:r>
          </a:p>
          <a:p>
            <a:r>
              <a:rPr lang="en-GB" b="1" dirty="0" smtClean="0">
                <a:effectLst/>
              </a:rPr>
              <a:t>Article 28:</a:t>
            </a:r>
            <a:r>
              <a:rPr lang="en-GB" dirty="0" smtClean="0">
                <a:effectLst/>
              </a:rPr>
              <a:t> All children have the right to education. The state shall endeavour to provide free primary education, encourage different forms of secondary education, make higher forms of education accessible, make vocational information available and encourage school retention and prevent drop outs. School discipline should not be in violation of child rights.</a:t>
            </a:r>
          </a:p>
          <a:p>
            <a:r>
              <a:rPr lang="en-GB" dirty="0" smtClean="0">
                <a:effectLst/>
              </a:rPr>
              <a:t> </a:t>
            </a:r>
          </a:p>
          <a:p>
            <a:r>
              <a:rPr lang="en-GB" b="1" dirty="0" smtClean="0">
                <a:effectLst/>
              </a:rPr>
              <a:t>Article 29:</a:t>
            </a:r>
            <a:r>
              <a:rPr lang="en-GB" dirty="0" smtClean="0">
                <a:effectLst/>
              </a:rPr>
              <a:t> Child education should be geared towards the complete development of the child, in accordance with the child's cultural identity and human rights treaties, and to prepare the child for responsible life in society. It should not be detrimental to the environment. People may be allowed to establish educational institutes in accordance with these standards. </a:t>
            </a:r>
          </a:p>
          <a:p>
            <a:endParaRPr lang="en-GB" dirty="0" smtClean="0">
              <a:effectLst/>
            </a:endParaRPr>
          </a:p>
          <a:p>
            <a:r>
              <a:rPr lang="en-GB" b="1" dirty="0" smtClean="0">
                <a:effectLst/>
              </a:rPr>
              <a:t>Article 30:</a:t>
            </a:r>
            <a:r>
              <a:rPr lang="en-GB" dirty="0" smtClean="0">
                <a:effectLst/>
              </a:rPr>
              <a:t> Children of minority communities have the right to practise and adopt the culture, languages and traditions of their community. </a:t>
            </a:r>
          </a:p>
          <a:p>
            <a:endParaRPr lang="en-GB" dirty="0" smtClean="0">
              <a:effectLst/>
            </a:endParaRPr>
          </a:p>
          <a:p>
            <a:r>
              <a:rPr lang="en-GB" b="1" dirty="0" smtClean="0">
                <a:effectLst/>
              </a:rPr>
              <a:t>Article 31:</a:t>
            </a:r>
            <a:r>
              <a:rPr lang="en-GB" dirty="0" smtClean="0">
                <a:effectLst/>
              </a:rPr>
              <a:t> Every child has the right to leisure, play and participation in cultural events. The state should encourage child participation in such events. </a:t>
            </a:r>
          </a:p>
          <a:p>
            <a:endParaRPr lang="en-GB" dirty="0" smtClean="0">
              <a:effectLst/>
            </a:endParaRPr>
          </a:p>
          <a:p>
            <a:r>
              <a:rPr lang="en-GB" b="1" dirty="0" smtClean="0">
                <a:effectLst/>
              </a:rPr>
              <a:t>Article 32: </a:t>
            </a:r>
            <a:r>
              <a:rPr lang="en-GB" dirty="0" smtClean="0">
                <a:effectLst/>
              </a:rPr>
              <a:t>Children have the right to be protected from economic exportation or any work that is harmful to their physical and mental development or considered hazardous or dangerous work. The state must constitute a day that dictates minimum age of employment, conditions of employment and hours of employment with regards to children. </a:t>
            </a:r>
          </a:p>
          <a:p>
            <a:endParaRPr lang="en-GB" dirty="0" smtClean="0">
              <a:effectLst/>
            </a:endParaRPr>
          </a:p>
          <a:p>
            <a:r>
              <a:rPr lang="en-GB" b="1" dirty="0" smtClean="0">
                <a:effectLst/>
              </a:rPr>
              <a:t>Article 33:</a:t>
            </a:r>
            <a:r>
              <a:rPr lang="en-GB" dirty="0" smtClean="0">
                <a:effectLst/>
              </a:rPr>
              <a:t> The state should take measure to protect children from substance abuse and prevent the use of children in the illegal trafficking of such substances. </a:t>
            </a:r>
          </a:p>
          <a:p>
            <a:endParaRPr lang="en-GB" dirty="0" smtClean="0">
              <a:effectLst/>
            </a:endParaRPr>
          </a:p>
          <a:p>
            <a:r>
              <a:rPr lang="en-GB" b="1" dirty="0" smtClean="0">
                <a:effectLst/>
              </a:rPr>
              <a:t>Article 34:</a:t>
            </a:r>
            <a:r>
              <a:rPr lang="en-GB" dirty="0" smtClean="0">
                <a:effectLst/>
              </a:rPr>
              <a:t> Every child has the right to be protected from sexual exploitation and sexual abuse. The state must hence prevent the coercion and prostitution of children for such activities as well as safeguard children from pornographic performances and materials. </a:t>
            </a:r>
          </a:p>
          <a:p>
            <a:endParaRPr lang="en-GB" dirty="0" smtClean="0">
              <a:effectLst/>
            </a:endParaRPr>
          </a:p>
          <a:p>
            <a:r>
              <a:rPr lang="en-GB" b="1" dirty="0" smtClean="0">
                <a:effectLst/>
              </a:rPr>
              <a:t>Article 35:</a:t>
            </a:r>
            <a:r>
              <a:rPr lang="en-GB" dirty="0" smtClean="0">
                <a:effectLst/>
              </a:rPr>
              <a:t> States shall take measure to prevent the abduction or sale of children for any purpose. </a:t>
            </a:r>
          </a:p>
          <a:p>
            <a:endParaRPr lang="en-GB" dirty="0" smtClean="0">
              <a:effectLst/>
            </a:endParaRPr>
          </a:p>
          <a:p>
            <a:r>
              <a:rPr lang="en-GB" b="1" dirty="0" smtClean="0">
                <a:effectLst/>
              </a:rPr>
              <a:t>Article 36:</a:t>
            </a:r>
            <a:r>
              <a:rPr lang="en-GB" dirty="0" smtClean="0">
                <a:effectLst/>
              </a:rPr>
              <a:t> The state shall protect children against any other form of exploitation. </a:t>
            </a:r>
          </a:p>
          <a:p>
            <a:endParaRPr lang="en-GB" dirty="0" smtClean="0">
              <a:effectLst/>
            </a:endParaRPr>
          </a:p>
          <a:p>
            <a:r>
              <a:rPr lang="en-GB" b="1" dirty="0" smtClean="0">
                <a:effectLst/>
              </a:rPr>
              <a:t>Article 37:</a:t>
            </a:r>
            <a:r>
              <a:rPr lang="en-GB" dirty="0" smtClean="0">
                <a:effectLst/>
              </a:rPr>
              <a:t> The state shall ensure that no child is subject to torture or any other cruel inhuman treatment, no child is deprived of his liberty unlawfully, and a child deprived of his liberty is entitled to proper care and humane circumstances, and be provided with legal consult if necessary. </a:t>
            </a:r>
          </a:p>
          <a:p>
            <a:endParaRPr lang="en-GB" dirty="0" smtClean="0">
              <a:effectLst/>
            </a:endParaRPr>
          </a:p>
          <a:p>
            <a:r>
              <a:rPr lang="en-GB" b="1" dirty="0" smtClean="0">
                <a:effectLst/>
              </a:rPr>
              <a:t>Article 38:</a:t>
            </a:r>
            <a:r>
              <a:rPr lang="en-GB" dirty="0" smtClean="0">
                <a:effectLst/>
              </a:rPr>
              <a:t> The state ensures and respects the rules of humanitarian law during times of conflict. The state should also ensure that children below 15 do no participate in the hostilities, and refrain from recruiting them in armed forces. </a:t>
            </a:r>
          </a:p>
          <a:p>
            <a:endParaRPr lang="en-GB" dirty="0" smtClean="0">
              <a:effectLst/>
            </a:endParaRPr>
          </a:p>
          <a:p>
            <a:r>
              <a:rPr lang="en-GB" b="1" dirty="0" smtClean="0">
                <a:effectLst/>
              </a:rPr>
              <a:t>Article 39:</a:t>
            </a:r>
            <a:r>
              <a:rPr lang="en-GB" dirty="0" smtClean="0">
                <a:effectLst/>
              </a:rPr>
              <a:t> The state should ensure the recovery, rehabilitation and reintegration of child victims of neglect, exploitation, or abuse, etc. </a:t>
            </a:r>
          </a:p>
          <a:p>
            <a:endParaRPr lang="en-GB" dirty="0" smtClean="0">
              <a:effectLst/>
            </a:endParaRPr>
          </a:p>
          <a:p>
            <a:r>
              <a:rPr lang="en-GB" b="1" dirty="0" smtClean="0">
                <a:effectLst/>
              </a:rPr>
              <a:t>Article 40:</a:t>
            </a:r>
            <a:r>
              <a:rPr lang="en-GB" dirty="0" smtClean="0">
                <a:effectLst/>
              </a:rPr>
              <a:t> The state shall recognise the right of every child who has committed a crime under the law to a proper care and reintegration into society. No child shall be accused or penalised for an act which is not a recognised crime. A child who has been accused of a crime are presumed innocent, should be informed of the charges against him/her, have the juvenile justice proceeding immediately without delay, not be compelled to give testimony or admit guilt and the right to privacy of all proceedings. States should endeavour to establish laws specifically catered to the needs of children who have been accused or found guilty of any criminal activity and establish a minimum age of guilt. </a:t>
            </a:r>
          </a:p>
          <a:p>
            <a:endParaRPr lang="en-GB" dirty="0" smtClean="0">
              <a:effectLst/>
            </a:endParaRPr>
          </a:p>
          <a:p>
            <a:r>
              <a:rPr lang="en-GB" b="1" dirty="0" smtClean="0">
                <a:effectLst/>
              </a:rPr>
              <a:t>Article 41:</a:t>
            </a:r>
            <a:r>
              <a:rPr lang="en-GB" dirty="0" smtClean="0">
                <a:effectLst/>
              </a:rPr>
              <a:t> The articles of this convention will not take priority over any laws national or intentional that better safeguard the rights of a child.</a:t>
            </a:r>
          </a:p>
          <a:p>
            <a:r>
              <a:rPr lang="en-GB" dirty="0" smtClean="0">
                <a:effectLst/>
              </a:rPr>
              <a:t> </a:t>
            </a:r>
          </a:p>
          <a:p>
            <a:r>
              <a:rPr lang="en-GB" b="1" dirty="0" smtClean="0">
                <a:effectLst/>
              </a:rPr>
              <a:t>Articles 42-54:</a:t>
            </a:r>
            <a:r>
              <a:rPr lang="en-GB" dirty="0" smtClean="0">
                <a:effectLst/>
              </a:rPr>
              <a:t> outline the establishment, composition and responsibilities of the Committee on the Rights of the Child.</a:t>
            </a:r>
            <a:r>
              <a:rPr lang="en-GB" u="sng" dirty="0" smtClean="0">
                <a:effectLst/>
              </a:rPr>
              <a:t> </a:t>
            </a:r>
          </a:p>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37</a:t>
            </a:fld>
            <a:endParaRPr lang="en-GB"/>
          </a:p>
        </p:txBody>
      </p:sp>
    </p:spTree>
    <p:extLst>
      <p:ext uri="{BB962C8B-B14F-4D97-AF65-F5344CB8AC3E}">
        <p14:creationId xmlns:p14="http://schemas.microsoft.com/office/powerpoint/2010/main" val="3006507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effectLst/>
            </a:endParaRPr>
          </a:p>
          <a:p>
            <a:endParaRPr lang="en-GB" dirty="0" smtClean="0">
              <a:effectLst/>
            </a:endParaRPr>
          </a:p>
          <a:p>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38</a:t>
            </a:fld>
            <a:endParaRPr lang="en-GB"/>
          </a:p>
        </p:txBody>
      </p:sp>
    </p:spTree>
    <p:extLst>
      <p:ext uri="{BB962C8B-B14F-4D97-AF65-F5344CB8AC3E}">
        <p14:creationId xmlns:p14="http://schemas.microsoft.com/office/powerpoint/2010/main" val="410508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effectLst/>
            </a:endParaRPr>
          </a:p>
          <a:p>
            <a:endParaRPr lang="en-GB" dirty="0" smtClean="0">
              <a:effectLst/>
            </a:endParaRPr>
          </a:p>
          <a:p>
            <a:endParaRPr lang="en-GB" dirty="0" smtClean="0">
              <a:effectLst/>
            </a:endParaRPr>
          </a:p>
          <a:p>
            <a:r>
              <a:rPr lang="en-GB" dirty="0" smtClean="0">
                <a:effectLst/>
              </a:rPr>
              <a:t>Today the convention has been ratified by 192 countries becoming the most ratified of all international Human Rights treaties. India signed and ratified the convention in 1992. The only two countries who have not ratified the treaty are the United States and Somalia. Somalia has been unable to ratify due to the lack of a stable government and the US has signed the treaty showing their intention to ratify. </a:t>
            </a:r>
          </a:p>
          <a:p>
            <a:r>
              <a:rPr lang="en-GB" sz="1200" b="1" i="0" u="none" strike="noStrike" kern="1200" baseline="0" dirty="0" smtClean="0">
                <a:solidFill>
                  <a:schemeClr val="tx1"/>
                </a:solidFill>
                <a:latin typeface="+mn-lt"/>
                <a:ea typeface="+mn-ea"/>
                <a:cs typeface="+mn-cs"/>
              </a:rPr>
              <a:t>The four basic principles of the children’s rights convention. (1)</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 PLAYING A PART: OUR RIGHT TO PARTICIPATE</a:t>
            </a:r>
          </a:p>
          <a:p>
            <a:r>
              <a:rPr lang="en-GB" sz="1200" b="0" i="0" u="none" strike="noStrike" kern="1200" baseline="0" dirty="0" smtClean="0">
                <a:solidFill>
                  <a:schemeClr val="tx1"/>
                </a:solidFill>
                <a:latin typeface="+mn-lt"/>
                <a:ea typeface="+mn-ea"/>
                <a:cs typeface="+mn-cs"/>
              </a:rPr>
              <a:t>Article 3 Priority of children’s needs in political decisions, legislation and jurisdiction</a:t>
            </a:r>
          </a:p>
          <a:p>
            <a:r>
              <a:rPr lang="en-GB" sz="1200" b="0" i="0" u="none" strike="noStrike" kern="1200" baseline="0" dirty="0" smtClean="0">
                <a:solidFill>
                  <a:schemeClr val="tx1"/>
                </a:solidFill>
                <a:latin typeface="+mn-lt"/>
                <a:ea typeface="+mn-ea"/>
                <a:cs typeface="+mn-cs"/>
              </a:rPr>
              <a:t>Article 12 Freedom of opinion and the right to be heard in all personal matters</a:t>
            </a:r>
          </a:p>
          <a:p>
            <a:r>
              <a:rPr lang="en-GB" sz="1200" b="0" i="0" u="none" strike="noStrike" kern="1200" baseline="0" dirty="0" smtClean="0">
                <a:solidFill>
                  <a:schemeClr val="tx1"/>
                </a:solidFill>
                <a:latin typeface="+mn-lt"/>
                <a:ea typeface="+mn-ea"/>
                <a:cs typeface="+mn-cs"/>
              </a:rPr>
              <a:t>Article 13 Freedom of expression</a:t>
            </a:r>
          </a:p>
          <a:p>
            <a:r>
              <a:rPr lang="en-GB" sz="1200" b="0" i="0" u="none" strike="noStrike" kern="1200" baseline="0" dirty="0" smtClean="0">
                <a:solidFill>
                  <a:schemeClr val="tx1"/>
                </a:solidFill>
                <a:latin typeface="+mn-lt"/>
                <a:ea typeface="+mn-ea"/>
                <a:cs typeface="+mn-cs"/>
              </a:rPr>
              <a:t>Article 14 Freedom of thought, conscience and religion</a:t>
            </a:r>
          </a:p>
          <a:p>
            <a:r>
              <a:rPr lang="en-GB" sz="1200" b="0" i="0" u="none" strike="noStrike" kern="1200" baseline="0" dirty="0" smtClean="0">
                <a:solidFill>
                  <a:schemeClr val="tx1"/>
                </a:solidFill>
                <a:latin typeface="+mn-lt"/>
                <a:ea typeface="+mn-ea"/>
                <a:cs typeface="+mn-cs"/>
              </a:rPr>
              <a:t>Article 15 Right of association and peaceful demonstration in public</a:t>
            </a:r>
          </a:p>
          <a:p>
            <a:r>
              <a:rPr lang="en-GB" sz="1200" b="0" i="0" u="none" strike="noStrike" kern="1200" baseline="0" dirty="0" smtClean="0">
                <a:solidFill>
                  <a:schemeClr val="tx1"/>
                </a:solidFill>
                <a:latin typeface="+mn-lt"/>
                <a:ea typeface="+mn-ea"/>
                <a:cs typeface="+mn-cs"/>
              </a:rPr>
              <a:t>Article 16 Protection of privacy</a:t>
            </a:r>
          </a:p>
          <a:p>
            <a:r>
              <a:rPr lang="en-GB" sz="1200" b="0" i="0" u="none" strike="noStrike" kern="1200" baseline="0" dirty="0" smtClean="0">
                <a:solidFill>
                  <a:schemeClr val="tx1"/>
                </a:solidFill>
                <a:latin typeface="+mn-lt"/>
                <a:ea typeface="+mn-ea"/>
                <a:cs typeface="+mn-cs"/>
              </a:rPr>
              <a:t>Article 17 Access to media and sources of information</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II. REACHING OUR POTENTIAL: OUR RIGHT TO DEVELOP WHO WE ARE</a:t>
            </a:r>
          </a:p>
          <a:p>
            <a:r>
              <a:rPr lang="en-GB" sz="1200" b="0" i="0" u="none" strike="noStrike" kern="1200" baseline="0" dirty="0" smtClean="0">
                <a:solidFill>
                  <a:schemeClr val="tx1"/>
                </a:solidFill>
                <a:latin typeface="+mn-lt"/>
                <a:ea typeface="+mn-ea"/>
                <a:cs typeface="+mn-cs"/>
              </a:rPr>
              <a:t>Article 5 Protection of the rights of parents</a:t>
            </a:r>
          </a:p>
          <a:p>
            <a:r>
              <a:rPr lang="en-GB" sz="1200" b="0" i="0" u="none" strike="noStrike" kern="1200" baseline="0" dirty="0" smtClean="0">
                <a:solidFill>
                  <a:schemeClr val="tx1"/>
                </a:solidFill>
                <a:latin typeface="+mn-lt"/>
                <a:ea typeface="+mn-ea"/>
                <a:cs typeface="+mn-cs"/>
              </a:rPr>
              <a:t>Article 7 Protection of a child’s name and nationality</a:t>
            </a:r>
          </a:p>
          <a:p>
            <a:r>
              <a:rPr lang="en-GB" sz="1200" b="0" i="0" u="none" strike="noStrike" kern="1200" baseline="0" dirty="0" smtClean="0">
                <a:solidFill>
                  <a:schemeClr val="tx1"/>
                </a:solidFill>
                <a:latin typeface="+mn-lt"/>
                <a:ea typeface="+mn-ea"/>
                <a:cs typeface="+mn-cs"/>
              </a:rPr>
              <a:t>Article 8 Protection of a child’s identity</a:t>
            </a:r>
          </a:p>
          <a:p>
            <a:r>
              <a:rPr lang="en-GB" sz="1200" b="0" i="0" u="none" strike="noStrike" kern="1200" baseline="0" dirty="0" smtClean="0">
                <a:solidFill>
                  <a:schemeClr val="tx1"/>
                </a:solidFill>
                <a:latin typeface="+mn-lt"/>
                <a:ea typeface="+mn-ea"/>
                <a:cs typeface="+mn-cs"/>
              </a:rPr>
              <a:t>Article 10 Facilitation of family reunification</a:t>
            </a:r>
          </a:p>
          <a:p>
            <a:r>
              <a:rPr lang="en-GB" sz="1200" b="0" i="0" u="none" strike="noStrike" kern="1200" baseline="0" dirty="0" smtClean="0">
                <a:solidFill>
                  <a:schemeClr val="tx1"/>
                </a:solidFill>
                <a:latin typeface="+mn-lt"/>
                <a:ea typeface="+mn-ea"/>
                <a:cs typeface="+mn-cs"/>
              </a:rPr>
              <a:t>Article 21 Monitoring of child adoption</a:t>
            </a:r>
          </a:p>
          <a:p>
            <a:r>
              <a:rPr lang="en-GB" sz="1200" b="0" i="0" u="none" strike="noStrike" kern="1200" baseline="0" dirty="0" smtClean="0">
                <a:solidFill>
                  <a:schemeClr val="tx1"/>
                </a:solidFill>
                <a:latin typeface="+mn-lt"/>
                <a:ea typeface="+mn-ea"/>
                <a:cs typeface="+mn-cs"/>
              </a:rPr>
              <a:t>Article 23 Special care for disabled young people</a:t>
            </a:r>
          </a:p>
          <a:p>
            <a:r>
              <a:rPr lang="en-GB" sz="1200" b="0" i="0" u="none" strike="noStrike" kern="1200" baseline="0" dirty="0" smtClean="0">
                <a:solidFill>
                  <a:schemeClr val="tx1"/>
                </a:solidFill>
                <a:latin typeface="+mn-lt"/>
                <a:ea typeface="+mn-ea"/>
                <a:cs typeface="+mn-cs"/>
              </a:rPr>
              <a:t>Article 28 Right to education</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III. LIVING WELL: OUR RIGHT TO SURVIVAL</a:t>
            </a:r>
          </a:p>
          <a:p>
            <a:r>
              <a:rPr lang="en-GB" sz="1200" b="0" i="0" u="none" strike="noStrike" kern="1200" baseline="0" dirty="0" smtClean="0">
                <a:solidFill>
                  <a:schemeClr val="tx1"/>
                </a:solidFill>
                <a:latin typeface="+mn-lt"/>
                <a:ea typeface="+mn-ea"/>
                <a:cs typeface="+mn-cs"/>
              </a:rPr>
              <a:t>Article 6 Protection of survival and development</a:t>
            </a:r>
          </a:p>
          <a:p>
            <a:r>
              <a:rPr lang="en-GB" sz="1200" b="0" i="0" u="none" strike="noStrike" kern="1200" baseline="0" dirty="0" smtClean="0">
                <a:solidFill>
                  <a:schemeClr val="tx1"/>
                </a:solidFill>
                <a:latin typeface="+mn-lt"/>
                <a:ea typeface="+mn-ea"/>
                <a:cs typeface="+mn-cs"/>
              </a:rPr>
              <a:t>Article 9 Principle of non-separation from parents</a:t>
            </a:r>
          </a:p>
          <a:p>
            <a:r>
              <a:rPr lang="en-GB" sz="1200" b="0" i="0" u="none" strike="noStrike" kern="1200" baseline="0" dirty="0" smtClean="0">
                <a:solidFill>
                  <a:schemeClr val="tx1"/>
                </a:solidFill>
                <a:latin typeface="+mn-lt"/>
                <a:ea typeface="+mn-ea"/>
                <a:cs typeface="+mn-cs"/>
              </a:rPr>
              <a:t>Article 18 Responsibility of parents and guardians</a:t>
            </a:r>
          </a:p>
          <a:p>
            <a:r>
              <a:rPr lang="en-GB" sz="1200" b="0" i="0" u="none" strike="noStrike" kern="1200" baseline="0" dirty="0" smtClean="0">
                <a:solidFill>
                  <a:schemeClr val="tx1"/>
                </a:solidFill>
                <a:latin typeface="+mn-lt"/>
                <a:ea typeface="+mn-ea"/>
                <a:cs typeface="+mn-cs"/>
              </a:rPr>
              <a:t>Article 24 Protection of health and access to health care</a:t>
            </a:r>
          </a:p>
          <a:p>
            <a:r>
              <a:rPr lang="en-GB" sz="1200" b="0" i="0" u="none" strike="noStrike" kern="1200" baseline="0" dirty="0" smtClean="0">
                <a:solidFill>
                  <a:schemeClr val="tx1"/>
                </a:solidFill>
                <a:latin typeface="+mn-lt"/>
                <a:ea typeface="+mn-ea"/>
                <a:cs typeface="+mn-cs"/>
              </a:rPr>
              <a:t>Article 26 Social security</a:t>
            </a:r>
          </a:p>
          <a:p>
            <a:r>
              <a:rPr lang="en-GB" sz="1200" b="0" i="0" u="none" strike="noStrike" kern="1200" baseline="0" dirty="0" smtClean="0">
                <a:solidFill>
                  <a:schemeClr val="tx1"/>
                </a:solidFill>
                <a:latin typeface="+mn-lt"/>
                <a:ea typeface="+mn-ea"/>
                <a:cs typeface="+mn-cs"/>
              </a:rPr>
              <a:t>Article 27 Adequate living standards</a:t>
            </a:r>
          </a:p>
          <a:p>
            <a:r>
              <a:rPr lang="en-GB" sz="1200" b="0" i="0" u="none" strike="noStrike" kern="1200" baseline="0" dirty="0" smtClean="0">
                <a:solidFill>
                  <a:schemeClr val="tx1"/>
                </a:solidFill>
                <a:latin typeface="+mn-lt"/>
                <a:ea typeface="+mn-ea"/>
                <a:cs typeface="+mn-cs"/>
              </a:rPr>
              <a:t>Article 31 Right to rest and leisure</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IV. BEING FREE FROM HARM: OUR RIGHT TO PROTECTION</a:t>
            </a:r>
          </a:p>
          <a:p>
            <a:r>
              <a:rPr lang="en-GB" sz="1200" b="0" i="0" u="none" strike="noStrike" kern="1200" baseline="0" dirty="0" smtClean="0">
                <a:solidFill>
                  <a:schemeClr val="tx1"/>
                </a:solidFill>
                <a:latin typeface="+mn-lt"/>
                <a:ea typeface="+mn-ea"/>
                <a:cs typeface="+mn-cs"/>
              </a:rPr>
              <a:t>Article 2 Principle of non-discrimination</a:t>
            </a:r>
          </a:p>
          <a:p>
            <a:r>
              <a:rPr lang="en-GB" sz="1200" b="0" i="0" u="none" strike="noStrike" kern="1200" baseline="0" dirty="0" smtClean="0">
                <a:solidFill>
                  <a:schemeClr val="tx1"/>
                </a:solidFill>
                <a:latin typeface="+mn-lt"/>
                <a:ea typeface="+mn-ea"/>
                <a:cs typeface="+mn-cs"/>
              </a:rPr>
              <a:t>Article 11 Protection from kidnapping and abduction</a:t>
            </a:r>
          </a:p>
          <a:p>
            <a:r>
              <a:rPr lang="en-GB" sz="1200" b="0" i="0" u="none" strike="noStrike" kern="1200" baseline="0" dirty="0" smtClean="0">
                <a:solidFill>
                  <a:schemeClr val="tx1"/>
                </a:solidFill>
                <a:latin typeface="+mn-lt"/>
                <a:ea typeface="+mn-ea"/>
                <a:cs typeface="+mn-cs"/>
              </a:rPr>
              <a:t>Article 19 Protection from abuse and neglect</a:t>
            </a:r>
          </a:p>
          <a:p>
            <a:r>
              <a:rPr lang="en-GB" sz="1200" b="0" i="0" u="none" strike="noStrike" kern="1200" baseline="0" dirty="0" smtClean="0">
                <a:solidFill>
                  <a:schemeClr val="tx1"/>
                </a:solidFill>
                <a:latin typeface="+mn-lt"/>
                <a:ea typeface="+mn-ea"/>
                <a:cs typeface="+mn-cs"/>
              </a:rPr>
              <a:t>Article 20 Care for young people without families</a:t>
            </a:r>
          </a:p>
          <a:p>
            <a:r>
              <a:rPr lang="en-GB" sz="1200" b="0" i="0" u="none" strike="noStrike" kern="1200" baseline="0" dirty="0" smtClean="0">
                <a:solidFill>
                  <a:schemeClr val="tx1"/>
                </a:solidFill>
                <a:latin typeface="+mn-lt"/>
                <a:ea typeface="+mn-ea"/>
                <a:cs typeface="+mn-cs"/>
              </a:rPr>
              <a:t>Article 22 Protection of child refugees</a:t>
            </a:r>
          </a:p>
          <a:p>
            <a:r>
              <a:rPr lang="en-GB" sz="1200" b="0" i="0" u="none" strike="noStrike" kern="1200" baseline="0" dirty="0" smtClean="0">
                <a:solidFill>
                  <a:schemeClr val="tx1"/>
                </a:solidFill>
                <a:latin typeface="+mn-lt"/>
                <a:ea typeface="+mn-ea"/>
                <a:cs typeface="+mn-cs"/>
              </a:rPr>
              <a:t>Article 32 Protection from economic exploitation</a:t>
            </a:r>
          </a:p>
          <a:p>
            <a:r>
              <a:rPr lang="en-GB" sz="1200" b="0" i="0" u="none" strike="noStrike" kern="1200" baseline="0" dirty="0" smtClean="0">
                <a:solidFill>
                  <a:schemeClr val="tx1"/>
                </a:solidFill>
                <a:latin typeface="+mn-lt"/>
                <a:ea typeface="+mn-ea"/>
                <a:cs typeface="+mn-cs"/>
              </a:rPr>
              <a:t>Article 33 Protection from drugs</a:t>
            </a:r>
          </a:p>
          <a:p>
            <a:r>
              <a:rPr lang="fr-FR" sz="1200" b="0" i="0" u="none" strike="noStrike" kern="1200" baseline="0" dirty="0" smtClean="0">
                <a:solidFill>
                  <a:schemeClr val="tx1"/>
                </a:solidFill>
                <a:latin typeface="+mn-lt"/>
                <a:ea typeface="+mn-ea"/>
                <a:cs typeface="+mn-cs"/>
              </a:rPr>
              <a:t>Article 34 Protection </a:t>
            </a:r>
            <a:r>
              <a:rPr lang="fr-FR" sz="1200" b="0" i="0" u="none" strike="noStrike" kern="1200" baseline="0" dirty="0" err="1" smtClean="0">
                <a:solidFill>
                  <a:schemeClr val="tx1"/>
                </a:solidFill>
                <a:latin typeface="+mn-lt"/>
                <a:ea typeface="+mn-ea"/>
                <a:cs typeface="+mn-cs"/>
              </a:rPr>
              <a:t>from</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sexual</a:t>
            </a:r>
            <a:r>
              <a:rPr lang="fr-FR" sz="1200" b="0" i="0" u="none" strike="noStrike" kern="1200" baseline="0" dirty="0" smtClean="0">
                <a:solidFill>
                  <a:schemeClr val="tx1"/>
                </a:solidFill>
                <a:latin typeface="+mn-lt"/>
                <a:ea typeface="+mn-ea"/>
                <a:cs typeface="+mn-cs"/>
              </a:rPr>
              <a:t> exploitation</a:t>
            </a:r>
          </a:p>
          <a:p>
            <a:r>
              <a:rPr lang="en-GB" sz="1200" b="0" i="0" u="none" strike="noStrike" kern="1200" baseline="0" dirty="0" smtClean="0">
                <a:solidFill>
                  <a:schemeClr val="tx1"/>
                </a:solidFill>
                <a:latin typeface="+mn-lt"/>
                <a:ea typeface="+mn-ea"/>
                <a:cs typeface="+mn-cs"/>
              </a:rPr>
              <a:t>Article 35 Protection from sale and trafficking</a:t>
            </a:r>
          </a:p>
          <a:p>
            <a:r>
              <a:rPr lang="en-GB" sz="1200" b="0" i="0" u="none" strike="noStrike" kern="1200" baseline="0" dirty="0" smtClean="0">
                <a:solidFill>
                  <a:schemeClr val="tx1"/>
                </a:solidFill>
                <a:latin typeface="+mn-lt"/>
                <a:ea typeface="+mn-ea"/>
                <a:cs typeface="+mn-cs"/>
              </a:rPr>
              <a:t>Article 36 Protection from all other forms of exploitation</a:t>
            </a:r>
          </a:p>
          <a:p>
            <a:r>
              <a:rPr lang="en-GB" sz="1200" b="0" i="0" u="none" strike="noStrike" kern="1200" baseline="0" dirty="0" smtClean="0">
                <a:solidFill>
                  <a:schemeClr val="tx1"/>
                </a:solidFill>
                <a:latin typeface="+mn-lt"/>
                <a:ea typeface="+mn-ea"/>
                <a:cs typeface="+mn-cs"/>
              </a:rPr>
              <a:t>Article 37 Protection from torture and cruel treatment</a:t>
            </a:r>
          </a:p>
          <a:p>
            <a:r>
              <a:rPr lang="en-GB" sz="1200" b="0" i="0" u="none" strike="noStrike" kern="1200" baseline="0" dirty="0" smtClean="0">
                <a:solidFill>
                  <a:schemeClr val="tx1"/>
                </a:solidFill>
                <a:latin typeface="+mn-lt"/>
                <a:ea typeface="+mn-ea"/>
                <a:cs typeface="+mn-cs"/>
              </a:rPr>
              <a:t>Article 38 Wars and armed conflicts</a:t>
            </a:r>
          </a:p>
          <a:p>
            <a:r>
              <a:rPr lang="en-GB" sz="1200" b="0" i="0" u="none" strike="noStrike" kern="1200" baseline="0" dirty="0" smtClean="0">
                <a:solidFill>
                  <a:schemeClr val="tx1"/>
                </a:solidFill>
                <a:latin typeface="+mn-lt"/>
                <a:ea typeface="+mn-ea"/>
                <a:cs typeface="+mn-cs"/>
              </a:rPr>
              <a:t>Article 39 Social reintegration of child victims</a:t>
            </a:r>
          </a:p>
          <a:p>
            <a:r>
              <a:rPr lang="en-GB" sz="1200" b="0" i="0" u="none" strike="noStrike" kern="1200" baseline="0" dirty="0" smtClean="0">
                <a:solidFill>
                  <a:schemeClr val="tx1"/>
                </a:solidFill>
                <a:latin typeface="+mn-lt"/>
                <a:ea typeface="+mn-ea"/>
                <a:cs typeface="+mn-cs"/>
              </a:rPr>
              <a:t>Article 40 Treatment of children by penal law</a:t>
            </a:r>
          </a:p>
          <a:p>
            <a:r>
              <a:rPr lang="en-GB" sz="1200" b="0" i="0" u="none" strike="noStrike" kern="1200" baseline="0" dirty="0" smtClean="0">
                <a:solidFill>
                  <a:schemeClr val="tx1"/>
                </a:solidFill>
                <a:latin typeface="+mn-lt"/>
                <a:ea typeface="+mn-ea"/>
                <a:cs typeface="+mn-cs"/>
              </a:rPr>
              <a:t>__________</a:t>
            </a:r>
          </a:p>
          <a:p>
            <a:r>
              <a:rPr lang="en-GB" sz="1200" b="0" i="0" u="none" strike="noStrike" kern="1200" baseline="0" dirty="0" smtClean="0">
                <a:solidFill>
                  <a:schemeClr val="tx1"/>
                </a:solidFill>
                <a:latin typeface="+mn-lt"/>
                <a:ea typeface="+mn-ea"/>
                <a:cs typeface="+mn-cs"/>
              </a:rPr>
              <a:t>1. This is an excerpt from: </a:t>
            </a:r>
            <a:r>
              <a:rPr lang="en-GB" sz="1200" b="0" i="1" u="none" strike="noStrike" kern="1200" baseline="0" dirty="0" smtClean="0">
                <a:solidFill>
                  <a:schemeClr val="tx1"/>
                </a:solidFill>
                <a:latin typeface="+mn-lt"/>
                <a:ea typeface="+mn-ea"/>
                <a:cs typeface="+mn-cs"/>
              </a:rPr>
              <a:t>Say It Right! The Unconventional Canadian Youth Edition of the United Nations Convention</a:t>
            </a:r>
          </a:p>
          <a:p>
            <a:r>
              <a:rPr lang="en-GB" sz="1200" b="0" i="1" u="none" strike="noStrike" kern="1200" baseline="0" dirty="0" smtClean="0">
                <a:solidFill>
                  <a:schemeClr val="tx1"/>
                </a:solidFill>
                <a:latin typeface="+mn-lt"/>
                <a:ea typeface="+mn-ea"/>
                <a:cs typeface="+mn-cs"/>
              </a:rPr>
              <a:t>on the Rights of the Child</a:t>
            </a:r>
            <a:r>
              <a:rPr lang="en-GB" sz="1200" b="0" i="0" u="none" strike="noStrike" kern="1200" baseline="0" dirty="0" smtClean="0">
                <a:solidFill>
                  <a:schemeClr val="tx1"/>
                </a:solidFill>
                <a:latin typeface="+mn-lt"/>
                <a:ea typeface="+mn-ea"/>
                <a:cs typeface="+mn-cs"/>
              </a:rPr>
              <a:t>. </a:t>
            </a:r>
            <a:endParaRPr lang="en-GB" b="1" dirty="0" smtClean="0">
              <a:effectLst/>
            </a:endParaRPr>
          </a:p>
          <a:p>
            <a:endParaRPr lang="en-GB" b="1"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effectLst/>
              </a:rPr>
              <a:t>The Following is an overview of the Full</a:t>
            </a:r>
            <a:r>
              <a:rPr lang="en-GB" b="1" baseline="0" dirty="0" smtClean="0">
                <a:effectLst/>
              </a:rPr>
              <a:t> </a:t>
            </a:r>
            <a:r>
              <a:rPr lang="en-GB" b="1" dirty="0" smtClean="0"/>
              <a:t>United Nations Convention on the Rights of the Child.</a:t>
            </a:r>
            <a:endParaRPr lang="en-GB" b="1" dirty="0" smtClean="0">
              <a:effectLst/>
            </a:endParaRPr>
          </a:p>
          <a:p>
            <a:endParaRPr lang="en-GB" dirty="0" smtClean="0">
              <a:effectLst/>
            </a:endParaRPr>
          </a:p>
          <a:p>
            <a:r>
              <a:rPr lang="en-GB" b="1" dirty="0" smtClean="0">
                <a:effectLst/>
              </a:rPr>
              <a:t>Preamble:</a:t>
            </a:r>
            <a:r>
              <a:rPr lang="en-GB" dirty="0" smtClean="0">
                <a:effectLst/>
              </a:rPr>
              <a:t> Recognises many of the principles outlines in the Declaration on the Rights of the Child such as family as the best environment for a child to grow, the importance of child protection, best interest of the child, recognising child participation, etc.</a:t>
            </a:r>
          </a:p>
          <a:p>
            <a:endParaRPr lang="en-GB" dirty="0" smtClean="0">
              <a:effectLst/>
            </a:endParaRPr>
          </a:p>
          <a:p>
            <a:r>
              <a:rPr lang="en-GB" b="1" dirty="0" smtClean="0">
                <a:effectLst/>
              </a:rPr>
              <a:t>Article 1:</a:t>
            </a:r>
            <a:r>
              <a:rPr lang="en-GB" dirty="0" smtClean="0">
                <a:effectLst/>
              </a:rPr>
              <a:t> According to the convention a child is any person how has not reached the age of eighteen unless a different age of maturity is specified in any country's law. </a:t>
            </a:r>
          </a:p>
          <a:p>
            <a:endParaRPr lang="en-GB" dirty="0" smtClean="0">
              <a:effectLst/>
            </a:endParaRPr>
          </a:p>
          <a:p>
            <a:r>
              <a:rPr lang="en-GB" b="1" dirty="0" smtClean="0">
                <a:effectLst/>
              </a:rPr>
              <a:t>Article2:</a:t>
            </a:r>
            <a:r>
              <a:rPr lang="en-GB" dirty="0" smtClean="0">
                <a:effectLst/>
              </a:rPr>
              <a:t> It is the duty of the state (each country) to uphold the articles in the convention and apply it to all children regardless of the child's or the family's race, colour, sex, language, religion, political or other opinion, national, ethnic or social origin, property, disability, birth or other status. The state should protect the child against all forms of discrimination.</a:t>
            </a:r>
          </a:p>
          <a:p>
            <a:r>
              <a:rPr lang="en-GB" dirty="0" smtClean="0">
                <a:effectLst/>
              </a:rPr>
              <a:t> </a:t>
            </a:r>
          </a:p>
          <a:p>
            <a:r>
              <a:rPr lang="en-GB" b="1" dirty="0" smtClean="0">
                <a:effectLst/>
              </a:rPr>
              <a:t>Article 3:</a:t>
            </a:r>
            <a:r>
              <a:rPr lang="en-GB" dirty="0" smtClean="0">
                <a:effectLst/>
              </a:rPr>
              <a:t> the state will always act in the best interest of the child while taking into consideration the rights and duties of the guardians. The state shall ensure all institutions government or not adhere to this dictum.</a:t>
            </a:r>
          </a:p>
          <a:p>
            <a:r>
              <a:rPr lang="en-GB" dirty="0" smtClean="0">
                <a:effectLst/>
              </a:rPr>
              <a:t> </a:t>
            </a:r>
          </a:p>
          <a:p>
            <a:r>
              <a:rPr lang="en-GB" b="1" dirty="0" smtClean="0">
                <a:effectLst/>
              </a:rPr>
              <a:t>Article 4:</a:t>
            </a:r>
            <a:r>
              <a:rPr lang="en-GB" dirty="0" smtClean="0">
                <a:effectLst/>
              </a:rPr>
              <a:t> The state must make laws, implement policies and programmes and undertake other measures to unsure the rights set out in the convention are fulfilled.</a:t>
            </a:r>
          </a:p>
          <a:p>
            <a:r>
              <a:rPr lang="en-GB" dirty="0" smtClean="0">
                <a:effectLst/>
              </a:rPr>
              <a:t> </a:t>
            </a:r>
          </a:p>
          <a:p>
            <a:r>
              <a:rPr lang="en-GB" b="1" dirty="0" smtClean="0">
                <a:effectLst/>
              </a:rPr>
              <a:t>Article 5:</a:t>
            </a:r>
            <a:r>
              <a:rPr lang="en-GB" dirty="0" smtClean="0">
                <a:effectLst/>
              </a:rPr>
              <a:t> The state will keep in mind the rights of the guardians of the child or any other family member or community as in accordance with local customs</a:t>
            </a:r>
          </a:p>
          <a:p>
            <a:r>
              <a:rPr lang="en-GB" dirty="0" smtClean="0">
                <a:effectLst/>
              </a:rPr>
              <a:t> </a:t>
            </a:r>
          </a:p>
          <a:p>
            <a:r>
              <a:rPr lang="en-GB" b="1" dirty="0" smtClean="0">
                <a:effectLst/>
              </a:rPr>
              <a:t>Article 6:</a:t>
            </a:r>
            <a:r>
              <a:rPr lang="en-GB" dirty="0" smtClean="0">
                <a:effectLst/>
              </a:rPr>
              <a:t> States recognise that every child has the inherent right to life, and must work to ensure the survival and development of the child. </a:t>
            </a:r>
          </a:p>
          <a:p>
            <a:endParaRPr lang="en-GB" dirty="0" smtClean="0">
              <a:effectLst/>
            </a:endParaRPr>
          </a:p>
          <a:p>
            <a:r>
              <a:rPr lang="en-GB" b="1" dirty="0" smtClean="0">
                <a:effectLst/>
              </a:rPr>
              <a:t>Article 7:</a:t>
            </a:r>
            <a:r>
              <a:rPr lang="en-GB" dirty="0" smtClean="0">
                <a:effectLst/>
              </a:rPr>
              <a:t> Every child has the right to a name, birth registration and nationality. As far as possible every child has the right to know and be cared for by his/her parents. The state should make laws and provisions especially for stateless children.</a:t>
            </a:r>
          </a:p>
          <a:p>
            <a:r>
              <a:rPr lang="en-GB" dirty="0" smtClean="0">
                <a:effectLst/>
              </a:rPr>
              <a:t> </a:t>
            </a:r>
          </a:p>
          <a:p>
            <a:r>
              <a:rPr lang="en-GB" b="1" dirty="0" smtClean="0">
                <a:effectLst/>
              </a:rPr>
              <a:t>Article 8:</a:t>
            </a:r>
            <a:r>
              <a:rPr lang="en-GB" dirty="0" smtClean="0">
                <a:effectLst/>
              </a:rPr>
              <a:t> A child has the right to preserve his/her identity including nationality, name and family relations without unlawful interference. </a:t>
            </a:r>
          </a:p>
          <a:p>
            <a:endParaRPr lang="en-GB" dirty="0" smtClean="0">
              <a:effectLst/>
            </a:endParaRPr>
          </a:p>
          <a:p>
            <a:r>
              <a:rPr lang="en-GB" b="1" dirty="0" smtClean="0">
                <a:effectLst/>
              </a:rPr>
              <a:t>Article 9:</a:t>
            </a:r>
            <a:r>
              <a:rPr lang="en-GB" dirty="0" smtClean="0">
                <a:effectLst/>
              </a:rPr>
              <a:t> Every child has the right not to be separated from their parents against his/her will unless it is in his/her best interest. Any legal proceeding of separation shall be attended by all involved parties including the parents. The right has the right to maintain contact with his/her parent as long as it's not against his/her best interest. If the state is the cause of separation than the parents, child or any other family member has the right to know the whereabouts of the absent member. </a:t>
            </a:r>
          </a:p>
          <a:p>
            <a:endParaRPr lang="en-GB" dirty="0" smtClean="0">
              <a:effectLst/>
            </a:endParaRPr>
          </a:p>
          <a:p>
            <a:r>
              <a:rPr lang="en-GB" b="1" dirty="0" smtClean="0">
                <a:effectLst/>
              </a:rPr>
              <a:t>Article 10:</a:t>
            </a:r>
            <a:r>
              <a:rPr lang="en-GB" dirty="0" smtClean="0">
                <a:effectLst/>
              </a:rPr>
              <a:t> Every child and family has the right to enter or leave a state at any time they wish as long as it is in accordance with the laws of each state. If a child is in the different state as the parents the child has the right to maintain contact with his/her parent as long as it's not against his/her best interest </a:t>
            </a:r>
          </a:p>
          <a:p>
            <a:r>
              <a:rPr lang="en-GB" b="1" dirty="0" smtClean="0">
                <a:effectLst/>
              </a:rPr>
              <a:t>Article 11:</a:t>
            </a:r>
            <a:r>
              <a:rPr lang="en-GB" dirty="0" smtClean="0">
                <a:effectLst/>
              </a:rPr>
              <a:t> The state shall combat child trafficking. </a:t>
            </a:r>
          </a:p>
          <a:p>
            <a:endParaRPr lang="en-GB" dirty="0" smtClean="0">
              <a:effectLst/>
            </a:endParaRPr>
          </a:p>
          <a:p>
            <a:r>
              <a:rPr lang="en-GB" b="1" dirty="0" smtClean="0">
                <a:effectLst/>
              </a:rPr>
              <a:t>Article 12:</a:t>
            </a:r>
            <a:r>
              <a:rPr lang="en-GB" dirty="0" smtClean="0">
                <a:effectLst/>
              </a:rPr>
              <a:t> The state shall ensure the child's right to form and express views with regard to things that affect him/her in accordance with the maturity and age of the child. A child shall hence we allowed to be heard in any judicial proceeding concerning the child directly or indirectly through a representative</a:t>
            </a:r>
          </a:p>
          <a:p>
            <a:r>
              <a:rPr lang="en-GB" dirty="0" smtClean="0">
                <a:effectLst/>
              </a:rPr>
              <a:t> </a:t>
            </a:r>
          </a:p>
          <a:p>
            <a:r>
              <a:rPr lang="en-GB" b="1" dirty="0" smtClean="0">
                <a:effectLst/>
              </a:rPr>
              <a:t>Article 13:</a:t>
            </a:r>
            <a:r>
              <a:rPr lang="en-GB" dirty="0" smtClean="0">
                <a:effectLst/>
              </a:rPr>
              <a:t> Children have a right to free expression and this includes right to information and ideas of all kinds and in any medium. This is only restricted by the violation of others rights or a threat to national security.</a:t>
            </a:r>
          </a:p>
          <a:p>
            <a:r>
              <a:rPr lang="en-GB" dirty="0" smtClean="0">
                <a:effectLst/>
              </a:rPr>
              <a:t> </a:t>
            </a:r>
          </a:p>
          <a:p>
            <a:r>
              <a:rPr lang="en-GB" b="1" dirty="0" smtClean="0">
                <a:effectLst/>
              </a:rPr>
              <a:t>Article 14:</a:t>
            </a:r>
            <a:r>
              <a:rPr lang="en-GB" dirty="0" smtClean="0">
                <a:effectLst/>
              </a:rPr>
              <a:t> Every child has the right to freedom of thought, conscience and religion. The state must respect the parents' right to guide the child in this regard. Freedom to manifest ones religion is only restricted if the act is harmful to others. </a:t>
            </a:r>
          </a:p>
          <a:p>
            <a:endParaRPr lang="en-GB" dirty="0" smtClean="0">
              <a:effectLst/>
            </a:endParaRPr>
          </a:p>
          <a:p>
            <a:r>
              <a:rPr lang="en-GB" b="1" dirty="0" smtClean="0">
                <a:effectLst/>
              </a:rPr>
              <a:t>Article 15:</a:t>
            </a:r>
            <a:r>
              <a:rPr lang="en-GB" dirty="0" smtClean="0">
                <a:effectLst/>
              </a:rPr>
              <a:t> Every child has the right to freedom of association and peaceful assembly unless the act is illegal or harmful to others. </a:t>
            </a:r>
          </a:p>
          <a:p>
            <a:endParaRPr lang="en-GB" dirty="0" smtClean="0">
              <a:effectLst/>
            </a:endParaRPr>
          </a:p>
          <a:p>
            <a:r>
              <a:rPr lang="en-GB" b="1" dirty="0" smtClean="0">
                <a:effectLst/>
              </a:rPr>
              <a:t>Article 16:</a:t>
            </a:r>
            <a:r>
              <a:rPr lang="en-GB" dirty="0" smtClean="0">
                <a:effectLst/>
              </a:rPr>
              <a:t> Children have the right to privacy and the right to be protected by law against such interference of attacks </a:t>
            </a:r>
          </a:p>
          <a:p>
            <a:endParaRPr lang="en-GB" dirty="0" smtClean="0">
              <a:effectLst/>
            </a:endParaRPr>
          </a:p>
          <a:p>
            <a:r>
              <a:rPr lang="en-GB" b="1" dirty="0" smtClean="0">
                <a:effectLst/>
              </a:rPr>
              <a:t>Article 17:</a:t>
            </a:r>
            <a:r>
              <a:rPr lang="en-GB" dirty="0" smtClean="0">
                <a:effectLst/>
              </a:rPr>
              <a:t> The state shall ensure that a child has access to national and international information that is aimed at the child's well being. For example they may encourage mass media to produce programmes that are informational for children and encourage the production of children's books and magazines. </a:t>
            </a:r>
          </a:p>
          <a:p>
            <a:endParaRPr lang="en-GB" dirty="0" smtClean="0">
              <a:effectLst/>
            </a:endParaRPr>
          </a:p>
          <a:p>
            <a:r>
              <a:rPr lang="en-GB" b="1" dirty="0" smtClean="0">
                <a:effectLst/>
              </a:rPr>
              <a:t>Article 18:</a:t>
            </a:r>
            <a:r>
              <a:rPr lang="en-GB" dirty="0" smtClean="0">
                <a:effectLst/>
              </a:rPr>
              <a:t> The state shall ensure the recognition of responsibility of both parents to care for a child as long as it is in her/his best interest. The state shall give appropriate guidance and assistance to parents to uphold the rights of the child. Children of working parents have the right to access child-care services. </a:t>
            </a:r>
          </a:p>
          <a:p>
            <a:endParaRPr lang="en-GB" dirty="0" smtClean="0">
              <a:effectLst/>
            </a:endParaRPr>
          </a:p>
          <a:p>
            <a:r>
              <a:rPr lang="en-GB" b="1" dirty="0" smtClean="0">
                <a:effectLst/>
              </a:rPr>
              <a:t>Article 19:</a:t>
            </a:r>
            <a:r>
              <a:rPr lang="en-GB" dirty="0" smtClean="0">
                <a:effectLst/>
              </a:rPr>
              <a:t> The state shall take all types of actions to protect the child from any form of abuse, exploitation or neglect. The state shall create system to ensure the child receives all needed support in form of prevention, protection and rehabilitation. </a:t>
            </a:r>
          </a:p>
          <a:p>
            <a:endParaRPr lang="en-GB" dirty="0" smtClean="0">
              <a:effectLst/>
            </a:endParaRPr>
          </a:p>
          <a:p>
            <a:r>
              <a:rPr lang="en-GB" b="1" dirty="0" smtClean="0">
                <a:effectLst/>
              </a:rPr>
              <a:t>Article 20:</a:t>
            </a:r>
            <a:r>
              <a:rPr lang="en-GB" dirty="0" smtClean="0">
                <a:effectLst/>
              </a:rPr>
              <a:t> Children have the right to protection by the state when they temporarily or permanently deprived of their family environment or if the environment has proven to be harmful for them. The state shall find alternate care for the child such as foster care, adoption or </a:t>
            </a:r>
            <a:r>
              <a:rPr lang="en-GB" dirty="0" err="1" smtClean="0">
                <a:effectLst/>
              </a:rPr>
              <a:t>kafalah</a:t>
            </a:r>
            <a:r>
              <a:rPr lang="en-GB" dirty="0" smtClean="0">
                <a:effectLst/>
              </a:rPr>
              <a:t> of Islamic law. The cultural, linguistic and religious background of the child should be continued as far as possible. </a:t>
            </a:r>
          </a:p>
          <a:p>
            <a:endParaRPr lang="en-GB" dirty="0" smtClean="0">
              <a:effectLst/>
            </a:endParaRPr>
          </a:p>
          <a:p>
            <a:r>
              <a:rPr lang="en-GB" b="1" dirty="0" smtClean="0">
                <a:effectLst/>
              </a:rPr>
              <a:t>Article 21:</a:t>
            </a:r>
            <a:r>
              <a:rPr lang="en-GB" dirty="0" smtClean="0">
                <a:effectLst/>
              </a:rPr>
              <a:t> All states shall permit and recognise the process of adoption. Adoption will be carried out only by a competent authority who will sure the adoption is permissible. Inter-country adoption will be permitted as an alter form of care only if that care cannot be provided for in the child's own country. The state must ensure that inter-country adoption does not result in financial gain, and that both national and international adoption is held to the same safeguards and standards. </a:t>
            </a:r>
          </a:p>
          <a:p>
            <a:endParaRPr lang="en-GB" dirty="0" smtClean="0">
              <a:effectLst/>
            </a:endParaRPr>
          </a:p>
          <a:p>
            <a:r>
              <a:rPr lang="en-GB" b="1" dirty="0" smtClean="0">
                <a:effectLst/>
              </a:rPr>
              <a:t>Article 22:</a:t>
            </a:r>
            <a:r>
              <a:rPr lang="en-GB" dirty="0" smtClean="0">
                <a:effectLst/>
              </a:rPr>
              <a:t> Children seeking refugee status and recognised as refuges with or without their parents shall be granted such a status by the state and have the same rights as all children in accordance with this convention and any other human rights treaty. The state shall with the assistance of other international bodies try and reunite the child with his family or provide the child with the appropriate care.</a:t>
            </a:r>
          </a:p>
          <a:p>
            <a:r>
              <a:rPr lang="en-GB" dirty="0" smtClean="0">
                <a:effectLst/>
              </a:rPr>
              <a:t> </a:t>
            </a:r>
          </a:p>
          <a:p>
            <a:r>
              <a:rPr lang="en-GB" b="1" dirty="0" smtClean="0">
                <a:effectLst/>
              </a:rPr>
              <a:t>Article 23:</a:t>
            </a:r>
            <a:r>
              <a:rPr lang="en-GB" dirty="0" smtClean="0">
                <a:effectLst/>
              </a:rPr>
              <a:t> States recognise that children with disabilities (mental or physical) have the right to a life with dignity and all other rights of this convention. The State also recognises the need to provide children with disabilities with special care, family assistance, free education, health, training, </a:t>
            </a:r>
            <a:r>
              <a:rPr lang="en-GB" dirty="0" err="1" smtClean="0">
                <a:effectLst/>
              </a:rPr>
              <a:t>etc</a:t>
            </a:r>
            <a:r>
              <a:rPr lang="en-GB" dirty="0" smtClean="0">
                <a:effectLst/>
              </a:rPr>
              <a:t> in accordance with the family's financial situation and aim for the child's social integration. The state shall also take measure to prevent the disabilities in children. </a:t>
            </a:r>
          </a:p>
          <a:p>
            <a:endParaRPr lang="en-GB" dirty="0" smtClean="0">
              <a:effectLst/>
            </a:endParaRPr>
          </a:p>
          <a:p>
            <a:r>
              <a:rPr lang="en-GB" b="1" dirty="0" smtClean="0">
                <a:effectLst/>
              </a:rPr>
              <a:t>Article 24:</a:t>
            </a:r>
            <a:r>
              <a:rPr lang="en-GB" dirty="0" smtClean="0">
                <a:effectLst/>
              </a:rPr>
              <a:t> Every child has the right to access health services and attain the highest degree of health. To do so the state shall reduce the infant mortality rate, ensure medical assistance, provide prenatal and post natal care of mothers and child, combat diseases and malnutrition, create awareness of correct health practises, and development preventive measure to protect children from possible risks. The state shall also abolish all traditional practises detrimental to a child's health. </a:t>
            </a:r>
          </a:p>
          <a:p>
            <a:r>
              <a:rPr lang="en-GB" b="1" dirty="0" smtClean="0">
                <a:effectLst/>
              </a:rPr>
              <a:t>Article 25:</a:t>
            </a:r>
            <a:r>
              <a:rPr lang="en-GB" dirty="0" smtClean="0">
                <a:effectLst/>
              </a:rPr>
              <a:t> All treatments administered to children are subject to periodic review. </a:t>
            </a:r>
          </a:p>
          <a:p>
            <a:endParaRPr lang="en-GB" dirty="0" smtClean="0">
              <a:effectLst/>
            </a:endParaRPr>
          </a:p>
          <a:p>
            <a:r>
              <a:rPr lang="en-GB" b="1" dirty="0" smtClean="0">
                <a:effectLst/>
              </a:rPr>
              <a:t>Article 26:</a:t>
            </a:r>
            <a:r>
              <a:rPr lang="en-GB" dirty="0" smtClean="0">
                <a:effectLst/>
              </a:rPr>
              <a:t> Every child has the right to social security and social insurance. Benefits under state laws should take into account the economic and social needs of the families. </a:t>
            </a:r>
          </a:p>
          <a:p>
            <a:endParaRPr lang="en-GB" dirty="0" smtClean="0">
              <a:effectLst/>
            </a:endParaRPr>
          </a:p>
          <a:p>
            <a:r>
              <a:rPr lang="en-GB" b="1" dirty="0" smtClean="0">
                <a:effectLst/>
              </a:rPr>
              <a:t>Article 27:</a:t>
            </a:r>
            <a:r>
              <a:rPr lang="en-GB" dirty="0" smtClean="0">
                <a:effectLst/>
              </a:rPr>
              <a:t> Every child has the right to a standard of living required for his/her development. Parents have the duty to ensure this standard to the best of their ability. The state shall assist parents or others responsible for the child who require the help, and secure the maintenance of the child from those financially responsible within the state or abroad.</a:t>
            </a:r>
          </a:p>
          <a:p>
            <a:r>
              <a:rPr lang="en-GB" dirty="0" smtClean="0">
                <a:effectLst/>
              </a:rPr>
              <a:t> </a:t>
            </a:r>
          </a:p>
          <a:p>
            <a:r>
              <a:rPr lang="en-GB" b="1" dirty="0" smtClean="0">
                <a:effectLst/>
              </a:rPr>
              <a:t>Article 28:</a:t>
            </a:r>
            <a:r>
              <a:rPr lang="en-GB" dirty="0" smtClean="0">
                <a:effectLst/>
              </a:rPr>
              <a:t> All children have the right to education. The state shall endeavour to provide free primary education, encourage different forms of secondary education, make higher forms of education accessible, make vocational information available and encourage school retention and prevent drop outs. School discipline should not be in violation of child rights.</a:t>
            </a:r>
          </a:p>
          <a:p>
            <a:r>
              <a:rPr lang="en-GB" dirty="0" smtClean="0">
                <a:effectLst/>
              </a:rPr>
              <a:t> </a:t>
            </a:r>
          </a:p>
          <a:p>
            <a:r>
              <a:rPr lang="en-GB" b="1" dirty="0" smtClean="0">
                <a:effectLst/>
              </a:rPr>
              <a:t>Article 29:</a:t>
            </a:r>
            <a:r>
              <a:rPr lang="en-GB" dirty="0" smtClean="0">
                <a:effectLst/>
              </a:rPr>
              <a:t> Child education should be geared towards the complete development of the child, in accordance with the child's cultural identity and human rights treaties, and to prepare the child for responsible life in society. It should not be detrimental to the environment. People may be allowed to establish educational institutes in accordance with these standards. </a:t>
            </a:r>
          </a:p>
          <a:p>
            <a:endParaRPr lang="en-GB" dirty="0" smtClean="0">
              <a:effectLst/>
            </a:endParaRPr>
          </a:p>
          <a:p>
            <a:r>
              <a:rPr lang="en-GB" b="1" dirty="0" smtClean="0">
                <a:effectLst/>
              </a:rPr>
              <a:t>Article 30:</a:t>
            </a:r>
            <a:r>
              <a:rPr lang="en-GB" dirty="0" smtClean="0">
                <a:effectLst/>
              </a:rPr>
              <a:t> Children of minority communities have the right to practise and adopt the culture, languages and traditions of their community. </a:t>
            </a:r>
          </a:p>
          <a:p>
            <a:endParaRPr lang="en-GB" dirty="0" smtClean="0">
              <a:effectLst/>
            </a:endParaRPr>
          </a:p>
          <a:p>
            <a:r>
              <a:rPr lang="en-GB" b="1" dirty="0" smtClean="0">
                <a:effectLst/>
              </a:rPr>
              <a:t>Article 31:</a:t>
            </a:r>
            <a:r>
              <a:rPr lang="en-GB" dirty="0" smtClean="0">
                <a:effectLst/>
              </a:rPr>
              <a:t> Every child has the right to leisure, play and participation in cultural events. The state should encourage child participation in such events. </a:t>
            </a:r>
          </a:p>
          <a:p>
            <a:endParaRPr lang="en-GB" dirty="0" smtClean="0">
              <a:effectLst/>
            </a:endParaRPr>
          </a:p>
          <a:p>
            <a:r>
              <a:rPr lang="en-GB" b="1" dirty="0" smtClean="0">
                <a:effectLst/>
              </a:rPr>
              <a:t>Article 32: </a:t>
            </a:r>
            <a:r>
              <a:rPr lang="en-GB" dirty="0" smtClean="0">
                <a:effectLst/>
              </a:rPr>
              <a:t>Children have the right to be protected from economic exportation or any work that is harmful to their physical and mental development or considered hazardous or dangerous work. The state must constitute a day that dictates minimum age of employment, conditions of employment and hours of employment with regards to children. </a:t>
            </a:r>
          </a:p>
          <a:p>
            <a:endParaRPr lang="en-GB" dirty="0" smtClean="0">
              <a:effectLst/>
            </a:endParaRPr>
          </a:p>
          <a:p>
            <a:r>
              <a:rPr lang="en-GB" b="1" dirty="0" smtClean="0">
                <a:effectLst/>
              </a:rPr>
              <a:t>Article 33:</a:t>
            </a:r>
            <a:r>
              <a:rPr lang="en-GB" dirty="0" smtClean="0">
                <a:effectLst/>
              </a:rPr>
              <a:t> The state should take measure to protect children from substance abuse and prevent the use of children in the illegal trafficking of such substances. </a:t>
            </a:r>
          </a:p>
          <a:p>
            <a:endParaRPr lang="en-GB" dirty="0" smtClean="0">
              <a:effectLst/>
            </a:endParaRPr>
          </a:p>
          <a:p>
            <a:r>
              <a:rPr lang="en-GB" b="1" dirty="0" smtClean="0">
                <a:effectLst/>
              </a:rPr>
              <a:t>Article 34:</a:t>
            </a:r>
            <a:r>
              <a:rPr lang="en-GB" dirty="0" smtClean="0">
                <a:effectLst/>
              </a:rPr>
              <a:t> Every child has the right to be protected from sexual exploitation and sexual abuse. The state must hence prevent the coercion and prostitution of children for such activities as well as safeguard children from pornographic performances and materials. </a:t>
            </a:r>
          </a:p>
          <a:p>
            <a:endParaRPr lang="en-GB" dirty="0" smtClean="0">
              <a:effectLst/>
            </a:endParaRPr>
          </a:p>
          <a:p>
            <a:r>
              <a:rPr lang="en-GB" b="1" dirty="0" smtClean="0">
                <a:effectLst/>
              </a:rPr>
              <a:t>Article 35:</a:t>
            </a:r>
            <a:r>
              <a:rPr lang="en-GB" dirty="0" smtClean="0">
                <a:effectLst/>
              </a:rPr>
              <a:t> States shall take measure to prevent the abduction or sale of children for any purpose. </a:t>
            </a:r>
          </a:p>
          <a:p>
            <a:endParaRPr lang="en-GB" dirty="0" smtClean="0">
              <a:effectLst/>
            </a:endParaRPr>
          </a:p>
          <a:p>
            <a:r>
              <a:rPr lang="en-GB" b="1" dirty="0" smtClean="0">
                <a:effectLst/>
              </a:rPr>
              <a:t>Article 36:</a:t>
            </a:r>
            <a:r>
              <a:rPr lang="en-GB" dirty="0" smtClean="0">
                <a:effectLst/>
              </a:rPr>
              <a:t> The state shall protect children against any other form of exploitation. </a:t>
            </a:r>
          </a:p>
          <a:p>
            <a:endParaRPr lang="en-GB" dirty="0" smtClean="0">
              <a:effectLst/>
            </a:endParaRPr>
          </a:p>
          <a:p>
            <a:r>
              <a:rPr lang="en-GB" b="1" dirty="0" smtClean="0">
                <a:effectLst/>
              </a:rPr>
              <a:t>Article 37:</a:t>
            </a:r>
            <a:r>
              <a:rPr lang="en-GB" dirty="0" smtClean="0">
                <a:effectLst/>
              </a:rPr>
              <a:t> The state shall ensure that no child is subject to torture or any other cruel inhuman treatment, no child is deprived of his liberty unlawfully, and a child deprived of his liberty is entitled to proper care and humane circumstances, and be provided with legal consult if necessary. </a:t>
            </a:r>
          </a:p>
          <a:p>
            <a:endParaRPr lang="en-GB" dirty="0" smtClean="0">
              <a:effectLst/>
            </a:endParaRPr>
          </a:p>
          <a:p>
            <a:r>
              <a:rPr lang="en-GB" b="1" dirty="0" smtClean="0">
                <a:effectLst/>
              </a:rPr>
              <a:t>Article 38:</a:t>
            </a:r>
            <a:r>
              <a:rPr lang="en-GB" dirty="0" smtClean="0">
                <a:effectLst/>
              </a:rPr>
              <a:t> The state ensures and respects the rules of humanitarian law during times of conflict. The state should also ensure that children below 15 do no participate in the hostilities, and refrain from recruiting them in armed forces. </a:t>
            </a:r>
          </a:p>
          <a:p>
            <a:endParaRPr lang="en-GB" dirty="0" smtClean="0">
              <a:effectLst/>
            </a:endParaRPr>
          </a:p>
          <a:p>
            <a:r>
              <a:rPr lang="en-GB" b="1" dirty="0" smtClean="0">
                <a:effectLst/>
              </a:rPr>
              <a:t>Article 39:</a:t>
            </a:r>
            <a:r>
              <a:rPr lang="en-GB" dirty="0" smtClean="0">
                <a:effectLst/>
              </a:rPr>
              <a:t> The state should ensure the recovery, rehabilitation and reintegration of child victims of neglect, exploitation, or abuse, etc. </a:t>
            </a:r>
          </a:p>
          <a:p>
            <a:endParaRPr lang="en-GB" dirty="0" smtClean="0">
              <a:effectLst/>
            </a:endParaRPr>
          </a:p>
          <a:p>
            <a:r>
              <a:rPr lang="en-GB" b="1" dirty="0" smtClean="0">
                <a:effectLst/>
              </a:rPr>
              <a:t>Article 40:</a:t>
            </a:r>
            <a:r>
              <a:rPr lang="en-GB" dirty="0" smtClean="0">
                <a:effectLst/>
              </a:rPr>
              <a:t> The state shall recognise the right of every child who has committed a crime under the law to a proper care and reintegration into society. No child shall be accused or penalised for an act which is not a recognised crime. A child who has been accused of a crime are presumed innocent, should be informed of the charges against him/her, have the juvenile justice proceeding immediately without delay, not be compelled to give testimony or admit guilt and the right to privacy of all proceedings. States should endeavour to establish laws specifically catered to the needs of children who have been accused or found guilty of any criminal activity and establish a minimum age of guilt. </a:t>
            </a:r>
          </a:p>
          <a:p>
            <a:endParaRPr lang="en-GB" dirty="0" smtClean="0">
              <a:effectLst/>
            </a:endParaRPr>
          </a:p>
          <a:p>
            <a:r>
              <a:rPr lang="en-GB" b="1" dirty="0" smtClean="0">
                <a:effectLst/>
              </a:rPr>
              <a:t>Article 41:</a:t>
            </a:r>
            <a:r>
              <a:rPr lang="en-GB" dirty="0" smtClean="0">
                <a:effectLst/>
              </a:rPr>
              <a:t> The articles of this convention will not take priority over any laws national or intentional that better safeguard the rights of a child.</a:t>
            </a:r>
          </a:p>
          <a:p>
            <a:r>
              <a:rPr lang="en-GB" dirty="0" smtClean="0">
                <a:effectLst/>
              </a:rPr>
              <a:t> </a:t>
            </a:r>
          </a:p>
          <a:p>
            <a:r>
              <a:rPr lang="en-GB" b="1" dirty="0" smtClean="0">
                <a:effectLst/>
              </a:rPr>
              <a:t>Articles 42-54:</a:t>
            </a:r>
            <a:r>
              <a:rPr lang="en-GB" dirty="0" smtClean="0">
                <a:effectLst/>
              </a:rPr>
              <a:t> outline the establishment, composition and responsibilities of the </a:t>
            </a:r>
            <a:r>
              <a:rPr lang="en-GB" dirty="0" smtClean="0">
                <a:effectLst/>
                <a:hlinkClick r:id="rId3"/>
              </a:rPr>
              <a:t>Committee on the Rights of the Child</a:t>
            </a:r>
            <a:r>
              <a:rPr lang="en-GB" dirty="0" smtClean="0">
                <a:effectLst/>
              </a:rPr>
              <a:t>. </a:t>
            </a:r>
          </a:p>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40</a:t>
            </a:fld>
            <a:endParaRPr lang="en-GB"/>
          </a:p>
        </p:txBody>
      </p:sp>
    </p:spTree>
    <p:extLst>
      <p:ext uri="{BB962C8B-B14F-4D97-AF65-F5344CB8AC3E}">
        <p14:creationId xmlns:p14="http://schemas.microsoft.com/office/powerpoint/2010/main" val="3463884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Use the scenario</a:t>
            </a:r>
            <a:r>
              <a:rPr lang="en-GB" sz="1200" kern="1200" baseline="0" dirty="0" smtClean="0">
                <a:solidFill>
                  <a:schemeClr val="tx1"/>
                </a:solidFill>
                <a:effectLst/>
                <a:latin typeface="+mn-lt"/>
                <a:ea typeface="+mn-ea"/>
                <a:cs typeface="+mn-cs"/>
              </a:rPr>
              <a:t> in the </a:t>
            </a:r>
            <a:r>
              <a:rPr lang="en-GB" sz="1200" kern="1200" baseline="0" dirty="0" err="1" smtClean="0">
                <a:solidFill>
                  <a:schemeClr val="tx1"/>
                </a:solidFill>
                <a:effectLst/>
                <a:latin typeface="+mn-lt"/>
                <a:ea typeface="+mn-ea"/>
                <a:cs typeface="+mn-cs"/>
              </a:rPr>
              <a:t>powerpoint</a:t>
            </a:r>
            <a:r>
              <a:rPr lang="en-GB" sz="1200" kern="1200" dirty="0" smtClean="0">
                <a:solidFill>
                  <a:schemeClr val="tx1"/>
                </a:solidFill>
                <a:effectLst/>
                <a:latin typeface="+mn-lt"/>
                <a:ea typeface="+mn-ea"/>
                <a:cs typeface="+mn-cs"/>
              </a:rPr>
              <a:t> or a similar one of your choice, to introduce the idea of </a:t>
            </a:r>
            <a:r>
              <a:rPr lang="en-GB" sz="1200" b="1" kern="1200" dirty="0" smtClean="0">
                <a:solidFill>
                  <a:schemeClr val="tx1"/>
                </a:solidFill>
                <a:effectLst/>
                <a:latin typeface="+mn-lt"/>
                <a:ea typeface="+mn-ea"/>
                <a:cs typeface="+mn-cs"/>
              </a:rPr>
              <a:t>the creation of a rule system </a:t>
            </a:r>
            <a:r>
              <a:rPr lang="en-GB" sz="1200" kern="1200" dirty="0" smtClean="0">
                <a:solidFill>
                  <a:schemeClr val="tx1"/>
                </a:solidFill>
                <a:effectLst/>
                <a:latin typeface="+mn-lt"/>
                <a:ea typeface="+mn-ea"/>
                <a:cs typeface="+mn-cs"/>
              </a:rPr>
              <a:t>and the mechanisms needed to put rules in place and to enable them to be kept…or not. This is a discussion/</a:t>
            </a:r>
            <a:r>
              <a:rPr lang="en-GB" sz="1200" kern="1200" dirty="0" err="1" smtClean="0">
                <a:solidFill>
                  <a:schemeClr val="tx1"/>
                </a:solidFill>
                <a:effectLst/>
                <a:latin typeface="+mn-lt"/>
                <a:ea typeface="+mn-ea"/>
                <a:cs typeface="+mn-cs"/>
              </a:rPr>
              <a:t>dramatised</a:t>
            </a:r>
            <a:r>
              <a:rPr lang="en-GB" sz="1200" kern="1200" dirty="0" smtClean="0">
                <a:solidFill>
                  <a:schemeClr val="tx1"/>
                </a:solidFill>
                <a:effectLst/>
                <a:latin typeface="+mn-lt"/>
                <a:ea typeface="+mn-ea"/>
                <a:cs typeface="+mn-cs"/>
              </a:rPr>
              <a:t> piece that may also need post-it notes, paper and pens to collect ideas.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class should split into two groups and identify as </a:t>
            </a:r>
            <a:r>
              <a:rPr lang="en-GB" sz="1200" b="1" kern="1200" dirty="0" smtClean="0">
                <a:solidFill>
                  <a:schemeClr val="tx1"/>
                </a:solidFill>
                <a:effectLst/>
                <a:latin typeface="+mn-lt"/>
                <a:ea typeface="+mn-ea"/>
                <a:cs typeface="+mn-cs"/>
              </a:rPr>
              <a:t>workers </a:t>
            </a:r>
            <a:r>
              <a:rPr lang="en-GB" sz="1200" kern="1200" dirty="0" smtClean="0">
                <a:solidFill>
                  <a:schemeClr val="tx1"/>
                </a:solidFill>
                <a:effectLst/>
                <a:latin typeface="+mn-lt"/>
                <a:ea typeface="+mn-ea"/>
                <a:cs typeface="+mn-cs"/>
              </a:rPr>
              <a:t>and their </a:t>
            </a:r>
            <a:r>
              <a:rPr lang="en-GB" sz="1200" b="1" kern="1200" dirty="0" smtClean="0">
                <a:solidFill>
                  <a:schemeClr val="tx1"/>
                </a:solidFill>
                <a:effectLst/>
                <a:latin typeface="+mn-lt"/>
                <a:ea typeface="+mn-ea"/>
                <a:cs typeface="+mn-cs"/>
              </a:rPr>
              <a:t>families </a:t>
            </a:r>
            <a:r>
              <a:rPr lang="en-GB" sz="1200" kern="1200" dirty="0" smtClean="0">
                <a:solidFill>
                  <a:schemeClr val="tx1"/>
                </a:solidFill>
                <a:effectLst/>
                <a:latin typeface="+mn-lt"/>
                <a:ea typeface="+mn-ea"/>
                <a:cs typeface="+mn-cs"/>
              </a:rPr>
              <a:t>or </a:t>
            </a:r>
            <a:r>
              <a:rPr lang="en-GB" sz="1200" b="1" kern="1200" dirty="0" smtClean="0">
                <a:solidFill>
                  <a:schemeClr val="tx1"/>
                </a:solidFill>
                <a:effectLst/>
                <a:latin typeface="+mn-lt"/>
                <a:ea typeface="+mn-ea"/>
                <a:cs typeface="+mn-cs"/>
              </a:rPr>
              <a:t>the scientists</a:t>
            </a:r>
            <a:r>
              <a:rPr lang="en-GB" sz="1200" kern="1200" dirty="0" smtClean="0">
                <a:solidFill>
                  <a:schemeClr val="tx1"/>
                </a:solidFill>
                <a:effectLst/>
                <a:latin typeface="+mn-lt"/>
                <a:ea typeface="+mn-ea"/>
                <a:cs typeface="+mn-cs"/>
              </a:rPr>
              <a:t>, who do not have family members with them.</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Key word to explore prior to the lesson: </a:t>
            </a:r>
            <a:r>
              <a:rPr lang="en-GB" sz="1200" b="1" kern="1200" dirty="0" smtClean="0">
                <a:solidFill>
                  <a:schemeClr val="tx1"/>
                </a:solidFill>
                <a:effectLst/>
                <a:latin typeface="+mn-lt"/>
                <a:ea typeface="+mn-ea"/>
                <a:cs typeface="+mn-cs"/>
              </a:rPr>
              <a:t>colony </a:t>
            </a:r>
            <a:r>
              <a:rPr lang="en-GB" sz="1200" kern="1200" dirty="0" smtClean="0">
                <a:solidFill>
                  <a:schemeClr val="tx1"/>
                </a:solidFill>
                <a:effectLst/>
                <a:latin typeface="+mn-lt"/>
                <a:ea typeface="+mn-ea"/>
                <a:cs typeface="+mn-cs"/>
              </a:rPr>
              <a:t>– this should have been a key word in the Mayflower story, itself that this work set assumes the children have already engaged with.</a:t>
            </a:r>
          </a:p>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4</a:t>
            </a:fld>
            <a:endParaRPr lang="en-GB"/>
          </a:p>
        </p:txBody>
      </p:sp>
    </p:spTree>
    <p:extLst>
      <p:ext uri="{BB962C8B-B14F-4D97-AF65-F5344CB8AC3E}">
        <p14:creationId xmlns:p14="http://schemas.microsoft.com/office/powerpoint/2010/main" val="40027178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effectLst/>
            </a:endParaRPr>
          </a:p>
          <a:p>
            <a:endParaRPr lang="en-GB" dirty="0" smtClean="0">
              <a:effectLst/>
            </a:endParaRPr>
          </a:p>
          <a:p>
            <a:endParaRPr lang="en-GB" dirty="0" smtClean="0">
              <a:effectLst/>
            </a:endParaRPr>
          </a:p>
          <a:p>
            <a:r>
              <a:rPr lang="en-GB" dirty="0" smtClean="0">
                <a:effectLst/>
              </a:rPr>
              <a:t>Today the convention has been ratified by 192 countries becoming the most ratified of all international Human Rights treaties. India signed and ratified the convention in 1992. The only two countries who have not ratified the treaty are the United States and Somalia. Somalia has been unable to ratify due to the lack of a stable government and the US has signed the treaty showing their intention to ratify. </a:t>
            </a:r>
          </a:p>
          <a:p>
            <a:r>
              <a:rPr lang="en-GB" sz="1200" b="1" i="0" u="none" strike="noStrike" kern="1200" baseline="0" dirty="0" smtClean="0">
                <a:solidFill>
                  <a:schemeClr val="tx1"/>
                </a:solidFill>
                <a:latin typeface="+mn-lt"/>
                <a:ea typeface="+mn-ea"/>
                <a:cs typeface="+mn-cs"/>
              </a:rPr>
              <a:t>The four basic principles of the children’s rights convention. (1)</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 PLAYING A PART: OUR RIGHT TO PARTICIPATE</a:t>
            </a:r>
          </a:p>
          <a:p>
            <a:r>
              <a:rPr lang="en-GB" sz="1200" b="0" i="0" u="none" strike="noStrike" kern="1200" baseline="0" dirty="0" smtClean="0">
                <a:solidFill>
                  <a:schemeClr val="tx1"/>
                </a:solidFill>
                <a:latin typeface="+mn-lt"/>
                <a:ea typeface="+mn-ea"/>
                <a:cs typeface="+mn-cs"/>
              </a:rPr>
              <a:t>Article 3 Priority of children’s needs in political decisions, legislation and jurisdiction</a:t>
            </a:r>
          </a:p>
          <a:p>
            <a:r>
              <a:rPr lang="en-GB" sz="1200" b="0" i="0" u="none" strike="noStrike" kern="1200" baseline="0" dirty="0" smtClean="0">
                <a:solidFill>
                  <a:schemeClr val="tx1"/>
                </a:solidFill>
                <a:latin typeface="+mn-lt"/>
                <a:ea typeface="+mn-ea"/>
                <a:cs typeface="+mn-cs"/>
              </a:rPr>
              <a:t>Article 12 Freedom of opinion and the right to be heard in all personal matters</a:t>
            </a:r>
          </a:p>
          <a:p>
            <a:r>
              <a:rPr lang="en-GB" sz="1200" b="0" i="0" u="none" strike="noStrike" kern="1200" baseline="0" dirty="0" smtClean="0">
                <a:solidFill>
                  <a:schemeClr val="tx1"/>
                </a:solidFill>
                <a:latin typeface="+mn-lt"/>
                <a:ea typeface="+mn-ea"/>
                <a:cs typeface="+mn-cs"/>
              </a:rPr>
              <a:t>Article 13 Freedom of expression</a:t>
            </a:r>
          </a:p>
          <a:p>
            <a:r>
              <a:rPr lang="en-GB" sz="1200" b="0" i="0" u="none" strike="noStrike" kern="1200" baseline="0" dirty="0" smtClean="0">
                <a:solidFill>
                  <a:schemeClr val="tx1"/>
                </a:solidFill>
                <a:latin typeface="+mn-lt"/>
                <a:ea typeface="+mn-ea"/>
                <a:cs typeface="+mn-cs"/>
              </a:rPr>
              <a:t>Article 14 Freedom of thought, conscience and religion</a:t>
            </a:r>
          </a:p>
          <a:p>
            <a:r>
              <a:rPr lang="en-GB" sz="1200" b="0" i="0" u="none" strike="noStrike" kern="1200" baseline="0" dirty="0" smtClean="0">
                <a:solidFill>
                  <a:schemeClr val="tx1"/>
                </a:solidFill>
                <a:latin typeface="+mn-lt"/>
                <a:ea typeface="+mn-ea"/>
                <a:cs typeface="+mn-cs"/>
              </a:rPr>
              <a:t>Article 15 Right of association and peaceful demonstration in public</a:t>
            </a:r>
          </a:p>
          <a:p>
            <a:r>
              <a:rPr lang="en-GB" sz="1200" b="0" i="0" u="none" strike="noStrike" kern="1200" baseline="0" dirty="0" smtClean="0">
                <a:solidFill>
                  <a:schemeClr val="tx1"/>
                </a:solidFill>
                <a:latin typeface="+mn-lt"/>
                <a:ea typeface="+mn-ea"/>
                <a:cs typeface="+mn-cs"/>
              </a:rPr>
              <a:t>Article 16 Protection of privacy</a:t>
            </a:r>
          </a:p>
          <a:p>
            <a:r>
              <a:rPr lang="en-GB" sz="1200" b="0" i="0" u="none" strike="noStrike" kern="1200" baseline="0" dirty="0" smtClean="0">
                <a:solidFill>
                  <a:schemeClr val="tx1"/>
                </a:solidFill>
                <a:latin typeface="+mn-lt"/>
                <a:ea typeface="+mn-ea"/>
                <a:cs typeface="+mn-cs"/>
              </a:rPr>
              <a:t>Article 17 Access to media and sources of information</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II. REACHING OUR POTENTIAL: OUR RIGHT TO DEVELOP WHO WE ARE</a:t>
            </a:r>
          </a:p>
          <a:p>
            <a:r>
              <a:rPr lang="en-GB" sz="1200" b="0" i="0" u="none" strike="noStrike" kern="1200" baseline="0" dirty="0" smtClean="0">
                <a:solidFill>
                  <a:schemeClr val="tx1"/>
                </a:solidFill>
                <a:latin typeface="+mn-lt"/>
                <a:ea typeface="+mn-ea"/>
                <a:cs typeface="+mn-cs"/>
              </a:rPr>
              <a:t>Article 5 Protection of the rights of parents</a:t>
            </a:r>
          </a:p>
          <a:p>
            <a:r>
              <a:rPr lang="en-GB" sz="1200" b="0" i="0" u="none" strike="noStrike" kern="1200" baseline="0" dirty="0" smtClean="0">
                <a:solidFill>
                  <a:schemeClr val="tx1"/>
                </a:solidFill>
                <a:latin typeface="+mn-lt"/>
                <a:ea typeface="+mn-ea"/>
                <a:cs typeface="+mn-cs"/>
              </a:rPr>
              <a:t>Article 7 Protection of a child’s name and nationality</a:t>
            </a:r>
          </a:p>
          <a:p>
            <a:r>
              <a:rPr lang="en-GB" sz="1200" b="0" i="0" u="none" strike="noStrike" kern="1200" baseline="0" dirty="0" smtClean="0">
                <a:solidFill>
                  <a:schemeClr val="tx1"/>
                </a:solidFill>
                <a:latin typeface="+mn-lt"/>
                <a:ea typeface="+mn-ea"/>
                <a:cs typeface="+mn-cs"/>
              </a:rPr>
              <a:t>Article 8 Protection of a child’s identity</a:t>
            </a:r>
          </a:p>
          <a:p>
            <a:r>
              <a:rPr lang="en-GB" sz="1200" b="0" i="0" u="none" strike="noStrike" kern="1200" baseline="0" dirty="0" smtClean="0">
                <a:solidFill>
                  <a:schemeClr val="tx1"/>
                </a:solidFill>
                <a:latin typeface="+mn-lt"/>
                <a:ea typeface="+mn-ea"/>
                <a:cs typeface="+mn-cs"/>
              </a:rPr>
              <a:t>Article 10 Facilitation of family reunification</a:t>
            </a:r>
          </a:p>
          <a:p>
            <a:r>
              <a:rPr lang="en-GB" sz="1200" b="0" i="0" u="none" strike="noStrike" kern="1200" baseline="0" dirty="0" smtClean="0">
                <a:solidFill>
                  <a:schemeClr val="tx1"/>
                </a:solidFill>
                <a:latin typeface="+mn-lt"/>
                <a:ea typeface="+mn-ea"/>
                <a:cs typeface="+mn-cs"/>
              </a:rPr>
              <a:t>Article 21 Monitoring of child adoption</a:t>
            </a:r>
          </a:p>
          <a:p>
            <a:r>
              <a:rPr lang="en-GB" sz="1200" b="0" i="0" u="none" strike="noStrike" kern="1200" baseline="0" dirty="0" smtClean="0">
                <a:solidFill>
                  <a:schemeClr val="tx1"/>
                </a:solidFill>
                <a:latin typeface="+mn-lt"/>
                <a:ea typeface="+mn-ea"/>
                <a:cs typeface="+mn-cs"/>
              </a:rPr>
              <a:t>Article 23 Special care for disabled young people</a:t>
            </a:r>
          </a:p>
          <a:p>
            <a:r>
              <a:rPr lang="en-GB" sz="1200" b="0" i="0" u="none" strike="noStrike" kern="1200" baseline="0" dirty="0" smtClean="0">
                <a:solidFill>
                  <a:schemeClr val="tx1"/>
                </a:solidFill>
                <a:latin typeface="+mn-lt"/>
                <a:ea typeface="+mn-ea"/>
                <a:cs typeface="+mn-cs"/>
              </a:rPr>
              <a:t>Article 28 Right to education</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III. LIVING WELL: OUR RIGHT TO SURVIVAL</a:t>
            </a:r>
          </a:p>
          <a:p>
            <a:r>
              <a:rPr lang="en-GB" sz="1200" b="0" i="0" u="none" strike="noStrike" kern="1200" baseline="0" dirty="0" smtClean="0">
                <a:solidFill>
                  <a:schemeClr val="tx1"/>
                </a:solidFill>
                <a:latin typeface="+mn-lt"/>
                <a:ea typeface="+mn-ea"/>
                <a:cs typeface="+mn-cs"/>
              </a:rPr>
              <a:t>Article 6 Protection of survival and development</a:t>
            </a:r>
          </a:p>
          <a:p>
            <a:r>
              <a:rPr lang="en-GB" sz="1200" b="0" i="0" u="none" strike="noStrike" kern="1200" baseline="0" dirty="0" smtClean="0">
                <a:solidFill>
                  <a:schemeClr val="tx1"/>
                </a:solidFill>
                <a:latin typeface="+mn-lt"/>
                <a:ea typeface="+mn-ea"/>
                <a:cs typeface="+mn-cs"/>
              </a:rPr>
              <a:t>Article 9 Principle of non-separation from parents</a:t>
            </a:r>
          </a:p>
          <a:p>
            <a:r>
              <a:rPr lang="en-GB" sz="1200" b="0" i="0" u="none" strike="noStrike" kern="1200" baseline="0" dirty="0" smtClean="0">
                <a:solidFill>
                  <a:schemeClr val="tx1"/>
                </a:solidFill>
                <a:latin typeface="+mn-lt"/>
                <a:ea typeface="+mn-ea"/>
                <a:cs typeface="+mn-cs"/>
              </a:rPr>
              <a:t>Article 18 Responsibility of parents and guardians</a:t>
            </a:r>
          </a:p>
          <a:p>
            <a:r>
              <a:rPr lang="en-GB" sz="1200" b="0" i="0" u="none" strike="noStrike" kern="1200" baseline="0" dirty="0" smtClean="0">
                <a:solidFill>
                  <a:schemeClr val="tx1"/>
                </a:solidFill>
                <a:latin typeface="+mn-lt"/>
                <a:ea typeface="+mn-ea"/>
                <a:cs typeface="+mn-cs"/>
              </a:rPr>
              <a:t>Article 24 Protection of health and access to health care</a:t>
            </a:r>
          </a:p>
          <a:p>
            <a:r>
              <a:rPr lang="en-GB" sz="1200" b="0" i="0" u="none" strike="noStrike" kern="1200" baseline="0" dirty="0" smtClean="0">
                <a:solidFill>
                  <a:schemeClr val="tx1"/>
                </a:solidFill>
                <a:latin typeface="+mn-lt"/>
                <a:ea typeface="+mn-ea"/>
                <a:cs typeface="+mn-cs"/>
              </a:rPr>
              <a:t>Article 26 Social security</a:t>
            </a:r>
          </a:p>
          <a:p>
            <a:r>
              <a:rPr lang="en-GB" sz="1200" b="0" i="0" u="none" strike="noStrike" kern="1200" baseline="0" dirty="0" smtClean="0">
                <a:solidFill>
                  <a:schemeClr val="tx1"/>
                </a:solidFill>
                <a:latin typeface="+mn-lt"/>
                <a:ea typeface="+mn-ea"/>
                <a:cs typeface="+mn-cs"/>
              </a:rPr>
              <a:t>Article 27 Adequate living standards</a:t>
            </a:r>
          </a:p>
          <a:p>
            <a:r>
              <a:rPr lang="en-GB" sz="1200" b="0" i="0" u="none" strike="noStrike" kern="1200" baseline="0" dirty="0" smtClean="0">
                <a:solidFill>
                  <a:schemeClr val="tx1"/>
                </a:solidFill>
                <a:latin typeface="+mn-lt"/>
                <a:ea typeface="+mn-ea"/>
                <a:cs typeface="+mn-cs"/>
              </a:rPr>
              <a:t>Article 31 Right to rest and leisure</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IV. BEING FREE FROM HARM: OUR RIGHT TO PROTECTION</a:t>
            </a:r>
          </a:p>
          <a:p>
            <a:r>
              <a:rPr lang="en-GB" sz="1200" b="0" i="0" u="none" strike="noStrike" kern="1200" baseline="0" dirty="0" smtClean="0">
                <a:solidFill>
                  <a:schemeClr val="tx1"/>
                </a:solidFill>
                <a:latin typeface="+mn-lt"/>
                <a:ea typeface="+mn-ea"/>
                <a:cs typeface="+mn-cs"/>
              </a:rPr>
              <a:t>Article 2 Principle of non-discrimination</a:t>
            </a:r>
          </a:p>
          <a:p>
            <a:r>
              <a:rPr lang="en-GB" sz="1200" b="0" i="0" u="none" strike="noStrike" kern="1200" baseline="0" dirty="0" smtClean="0">
                <a:solidFill>
                  <a:schemeClr val="tx1"/>
                </a:solidFill>
                <a:latin typeface="+mn-lt"/>
                <a:ea typeface="+mn-ea"/>
                <a:cs typeface="+mn-cs"/>
              </a:rPr>
              <a:t>Article 11 Protection from kidnapping and abduction</a:t>
            </a:r>
          </a:p>
          <a:p>
            <a:r>
              <a:rPr lang="en-GB" sz="1200" b="0" i="0" u="none" strike="noStrike" kern="1200" baseline="0" dirty="0" smtClean="0">
                <a:solidFill>
                  <a:schemeClr val="tx1"/>
                </a:solidFill>
                <a:latin typeface="+mn-lt"/>
                <a:ea typeface="+mn-ea"/>
                <a:cs typeface="+mn-cs"/>
              </a:rPr>
              <a:t>Article 19 Protection from abuse and neglect</a:t>
            </a:r>
          </a:p>
          <a:p>
            <a:r>
              <a:rPr lang="en-GB" sz="1200" b="0" i="0" u="none" strike="noStrike" kern="1200" baseline="0" dirty="0" smtClean="0">
                <a:solidFill>
                  <a:schemeClr val="tx1"/>
                </a:solidFill>
                <a:latin typeface="+mn-lt"/>
                <a:ea typeface="+mn-ea"/>
                <a:cs typeface="+mn-cs"/>
              </a:rPr>
              <a:t>Article 20 Care for young people without families</a:t>
            </a:r>
          </a:p>
          <a:p>
            <a:r>
              <a:rPr lang="en-GB" sz="1200" b="0" i="0" u="none" strike="noStrike" kern="1200" baseline="0" dirty="0" smtClean="0">
                <a:solidFill>
                  <a:schemeClr val="tx1"/>
                </a:solidFill>
                <a:latin typeface="+mn-lt"/>
                <a:ea typeface="+mn-ea"/>
                <a:cs typeface="+mn-cs"/>
              </a:rPr>
              <a:t>Article 22 Protection of child refugees</a:t>
            </a:r>
          </a:p>
          <a:p>
            <a:r>
              <a:rPr lang="en-GB" sz="1200" b="0" i="0" u="none" strike="noStrike" kern="1200" baseline="0" dirty="0" smtClean="0">
                <a:solidFill>
                  <a:schemeClr val="tx1"/>
                </a:solidFill>
                <a:latin typeface="+mn-lt"/>
                <a:ea typeface="+mn-ea"/>
                <a:cs typeface="+mn-cs"/>
              </a:rPr>
              <a:t>Article 32 Protection from economic exploitation</a:t>
            </a:r>
          </a:p>
          <a:p>
            <a:r>
              <a:rPr lang="en-GB" sz="1200" b="0" i="0" u="none" strike="noStrike" kern="1200" baseline="0" dirty="0" smtClean="0">
                <a:solidFill>
                  <a:schemeClr val="tx1"/>
                </a:solidFill>
                <a:latin typeface="+mn-lt"/>
                <a:ea typeface="+mn-ea"/>
                <a:cs typeface="+mn-cs"/>
              </a:rPr>
              <a:t>Article 33 Protection from drugs</a:t>
            </a:r>
          </a:p>
          <a:p>
            <a:r>
              <a:rPr lang="fr-FR" sz="1200" b="0" i="0" u="none" strike="noStrike" kern="1200" baseline="0" dirty="0" smtClean="0">
                <a:solidFill>
                  <a:schemeClr val="tx1"/>
                </a:solidFill>
                <a:latin typeface="+mn-lt"/>
                <a:ea typeface="+mn-ea"/>
                <a:cs typeface="+mn-cs"/>
              </a:rPr>
              <a:t>Article 34 Protection </a:t>
            </a:r>
            <a:r>
              <a:rPr lang="fr-FR" sz="1200" b="0" i="0" u="none" strike="noStrike" kern="1200" baseline="0" dirty="0" err="1" smtClean="0">
                <a:solidFill>
                  <a:schemeClr val="tx1"/>
                </a:solidFill>
                <a:latin typeface="+mn-lt"/>
                <a:ea typeface="+mn-ea"/>
                <a:cs typeface="+mn-cs"/>
              </a:rPr>
              <a:t>from</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sexual</a:t>
            </a:r>
            <a:r>
              <a:rPr lang="fr-FR" sz="1200" b="0" i="0" u="none" strike="noStrike" kern="1200" baseline="0" dirty="0" smtClean="0">
                <a:solidFill>
                  <a:schemeClr val="tx1"/>
                </a:solidFill>
                <a:latin typeface="+mn-lt"/>
                <a:ea typeface="+mn-ea"/>
                <a:cs typeface="+mn-cs"/>
              </a:rPr>
              <a:t> exploitation</a:t>
            </a:r>
          </a:p>
          <a:p>
            <a:r>
              <a:rPr lang="en-GB" sz="1200" b="0" i="0" u="none" strike="noStrike" kern="1200" baseline="0" dirty="0" smtClean="0">
                <a:solidFill>
                  <a:schemeClr val="tx1"/>
                </a:solidFill>
                <a:latin typeface="+mn-lt"/>
                <a:ea typeface="+mn-ea"/>
                <a:cs typeface="+mn-cs"/>
              </a:rPr>
              <a:t>Article 35 Protection from sale and trafficking</a:t>
            </a:r>
          </a:p>
          <a:p>
            <a:r>
              <a:rPr lang="en-GB" sz="1200" b="0" i="0" u="none" strike="noStrike" kern="1200" baseline="0" dirty="0" smtClean="0">
                <a:solidFill>
                  <a:schemeClr val="tx1"/>
                </a:solidFill>
                <a:latin typeface="+mn-lt"/>
                <a:ea typeface="+mn-ea"/>
                <a:cs typeface="+mn-cs"/>
              </a:rPr>
              <a:t>Article 36 Protection from all other forms of exploitation</a:t>
            </a:r>
          </a:p>
          <a:p>
            <a:r>
              <a:rPr lang="en-GB" sz="1200" b="0" i="0" u="none" strike="noStrike" kern="1200" baseline="0" dirty="0" smtClean="0">
                <a:solidFill>
                  <a:schemeClr val="tx1"/>
                </a:solidFill>
                <a:latin typeface="+mn-lt"/>
                <a:ea typeface="+mn-ea"/>
                <a:cs typeface="+mn-cs"/>
              </a:rPr>
              <a:t>Article 37 Protection from torture and cruel treatment</a:t>
            </a:r>
          </a:p>
          <a:p>
            <a:r>
              <a:rPr lang="en-GB" sz="1200" b="0" i="0" u="none" strike="noStrike" kern="1200" baseline="0" dirty="0" smtClean="0">
                <a:solidFill>
                  <a:schemeClr val="tx1"/>
                </a:solidFill>
                <a:latin typeface="+mn-lt"/>
                <a:ea typeface="+mn-ea"/>
                <a:cs typeface="+mn-cs"/>
              </a:rPr>
              <a:t>Article 38 Wars and armed conflicts</a:t>
            </a:r>
          </a:p>
          <a:p>
            <a:r>
              <a:rPr lang="en-GB" sz="1200" b="0" i="0" u="none" strike="noStrike" kern="1200" baseline="0" dirty="0" smtClean="0">
                <a:solidFill>
                  <a:schemeClr val="tx1"/>
                </a:solidFill>
                <a:latin typeface="+mn-lt"/>
                <a:ea typeface="+mn-ea"/>
                <a:cs typeface="+mn-cs"/>
              </a:rPr>
              <a:t>Article 39 Social reintegration of child victims</a:t>
            </a:r>
          </a:p>
          <a:p>
            <a:r>
              <a:rPr lang="en-GB" sz="1200" b="0" i="0" u="none" strike="noStrike" kern="1200" baseline="0" dirty="0" smtClean="0">
                <a:solidFill>
                  <a:schemeClr val="tx1"/>
                </a:solidFill>
                <a:latin typeface="+mn-lt"/>
                <a:ea typeface="+mn-ea"/>
                <a:cs typeface="+mn-cs"/>
              </a:rPr>
              <a:t>Article 40 Treatment of children by penal law</a:t>
            </a:r>
          </a:p>
          <a:p>
            <a:r>
              <a:rPr lang="en-GB" sz="1200" b="0" i="0" u="none" strike="noStrike" kern="1200" baseline="0" dirty="0" smtClean="0">
                <a:solidFill>
                  <a:schemeClr val="tx1"/>
                </a:solidFill>
                <a:latin typeface="+mn-lt"/>
                <a:ea typeface="+mn-ea"/>
                <a:cs typeface="+mn-cs"/>
              </a:rPr>
              <a:t>__________</a:t>
            </a:r>
          </a:p>
          <a:p>
            <a:r>
              <a:rPr lang="en-GB" sz="1200" b="0" i="0" u="none" strike="noStrike" kern="1200" baseline="0" dirty="0" smtClean="0">
                <a:solidFill>
                  <a:schemeClr val="tx1"/>
                </a:solidFill>
                <a:latin typeface="+mn-lt"/>
                <a:ea typeface="+mn-ea"/>
                <a:cs typeface="+mn-cs"/>
              </a:rPr>
              <a:t>1. This is an excerpt from: </a:t>
            </a:r>
            <a:r>
              <a:rPr lang="en-GB" sz="1200" b="0" i="1" u="none" strike="noStrike" kern="1200" baseline="0" dirty="0" smtClean="0">
                <a:solidFill>
                  <a:schemeClr val="tx1"/>
                </a:solidFill>
                <a:latin typeface="+mn-lt"/>
                <a:ea typeface="+mn-ea"/>
                <a:cs typeface="+mn-cs"/>
              </a:rPr>
              <a:t>Say It Right! The Unconventional Canadian Youth Edition of the United Nations Convention</a:t>
            </a:r>
          </a:p>
          <a:p>
            <a:r>
              <a:rPr lang="en-GB" sz="1200" b="0" i="1" u="none" strike="noStrike" kern="1200" baseline="0" dirty="0" smtClean="0">
                <a:solidFill>
                  <a:schemeClr val="tx1"/>
                </a:solidFill>
                <a:latin typeface="+mn-lt"/>
                <a:ea typeface="+mn-ea"/>
                <a:cs typeface="+mn-cs"/>
              </a:rPr>
              <a:t>on the Rights of the Child</a:t>
            </a:r>
            <a:r>
              <a:rPr lang="en-GB" sz="1200" b="0" i="0" u="none" strike="noStrike" kern="1200" baseline="0" dirty="0" smtClean="0">
                <a:solidFill>
                  <a:schemeClr val="tx1"/>
                </a:solidFill>
                <a:latin typeface="+mn-lt"/>
                <a:ea typeface="+mn-ea"/>
                <a:cs typeface="+mn-cs"/>
              </a:rPr>
              <a:t>. </a:t>
            </a:r>
            <a:endParaRPr lang="en-GB" b="1" dirty="0" smtClean="0">
              <a:effectLst/>
            </a:endParaRPr>
          </a:p>
          <a:p>
            <a:endParaRPr lang="en-GB" b="1"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effectLst/>
              </a:rPr>
              <a:t>The Following is an overview of the Full</a:t>
            </a:r>
            <a:r>
              <a:rPr lang="en-GB" b="1" baseline="0" dirty="0" smtClean="0">
                <a:effectLst/>
              </a:rPr>
              <a:t> </a:t>
            </a:r>
            <a:r>
              <a:rPr lang="en-GB" b="1" dirty="0" smtClean="0"/>
              <a:t>United Nations Convention on the Rights of the Child.</a:t>
            </a:r>
            <a:endParaRPr lang="en-GB" b="1" dirty="0" smtClean="0">
              <a:effectLst/>
            </a:endParaRPr>
          </a:p>
          <a:p>
            <a:endParaRPr lang="en-GB" dirty="0" smtClean="0">
              <a:effectLst/>
            </a:endParaRPr>
          </a:p>
          <a:p>
            <a:r>
              <a:rPr lang="en-GB" b="1" dirty="0" smtClean="0">
                <a:effectLst/>
              </a:rPr>
              <a:t>Preamble:</a:t>
            </a:r>
            <a:r>
              <a:rPr lang="en-GB" dirty="0" smtClean="0">
                <a:effectLst/>
              </a:rPr>
              <a:t> Recognises many of the principles outlines in the Declaration on the Rights of the Child such as family as the best environment for a child to grow, the importance of child protection, best interest of the child, recognising child participation, etc.</a:t>
            </a:r>
          </a:p>
          <a:p>
            <a:endParaRPr lang="en-GB" dirty="0" smtClean="0">
              <a:effectLst/>
            </a:endParaRPr>
          </a:p>
          <a:p>
            <a:r>
              <a:rPr lang="en-GB" b="1" dirty="0" smtClean="0">
                <a:effectLst/>
              </a:rPr>
              <a:t>Article 1:</a:t>
            </a:r>
            <a:r>
              <a:rPr lang="en-GB" dirty="0" smtClean="0">
                <a:effectLst/>
              </a:rPr>
              <a:t> According to the convention a child is any person how has not reached the age of eighteen unless a different age of maturity is specified in any country's law. </a:t>
            </a:r>
          </a:p>
          <a:p>
            <a:endParaRPr lang="en-GB" dirty="0" smtClean="0">
              <a:effectLst/>
            </a:endParaRPr>
          </a:p>
          <a:p>
            <a:r>
              <a:rPr lang="en-GB" b="1" dirty="0" smtClean="0">
                <a:effectLst/>
              </a:rPr>
              <a:t>Article2:</a:t>
            </a:r>
            <a:r>
              <a:rPr lang="en-GB" dirty="0" smtClean="0">
                <a:effectLst/>
              </a:rPr>
              <a:t> It is the duty of the state (each country) to uphold the articles in the convention and apply it to all children regardless of the child's or the family's race, colour, sex, language, religion, political or other opinion, national, ethnic or social origin, property, disability, birth or other status. The state should protect the child against all forms of discrimination.</a:t>
            </a:r>
          </a:p>
          <a:p>
            <a:r>
              <a:rPr lang="en-GB" dirty="0" smtClean="0">
                <a:effectLst/>
              </a:rPr>
              <a:t> </a:t>
            </a:r>
          </a:p>
          <a:p>
            <a:r>
              <a:rPr lang="en-GB" b="1" dirty="0" smtClean="0">
                <a:effectLst/>
              </a:rPr>
              <a:t>Article 3:</a:t>
            </a:r>
            <a:r>
              <a:rPr lang="en-GB" dirty="0" smtClean="0">
                <a:effectLst/>
              </a:rPr>
              <a:t> the state will always act in the best interest of the child while taking into consideration the rights and duties of the guardians. The state shall ensure all institutions government or not adhere to this dictum.</a:t>
            </a:r>
          </a:p>
          <a:p>
            <a:r>
              <a:rPr lang="en-GB" dirty="0" smtClean="0">
                <a:effectLst/>
              </a:rPr>
              <a:t> </a:t>
            </a:r>
          </a:p>
          <a:p>
            <a:r>
              <a:rPr lang="en-GB" b="1" dirty="0" smtClean="0">
                <a:effectLst/>
              </a:rPr>
              <a:t>Article 4:</a:t>
            </a:r>
            <a:r>
              <a:rPr lang="en-GB" dirty="0" smtClean="0">
                <a:effectLst/>
              </a:rPr>
              <a:t> The state must make laws, implement policies and programmes and undertake other measures to unsure the rights set out in the convention are fulfilled.</a:t>
            </a:r>
          </a:p>
          <a:p>
            <a:r>
              <a:rPr lang="en-GB" dirty="0" smtClean="0">
                <a:effectLst/>
              </a:rPr>
              <a:t> </a:t>
            </a:r>
          </a:p>
          <a:p>
            <a:r>
              <a:rPr lang="en-GB" b="1" dirty="0" smtClean="0">
                <a:effectLst/>
              </a:rPr>
              <a:t>Article 5:</a:t>
            </a:r>
            <a:r>
              <a:rPr lang="en-GB" dirty="0" smtClean="0">
                <a:effectLst/>
              </a:rPr>
              <a:t> The state will keep in mind the rights of the guardians of the child or any other family member or community as in accordance with local customs</a:t>
            </a:r>
          </a:p>
          <a:p>
            <a:r>
              <a:rPr lang="en-GB" dirty="0" smtClean="0">
                <a:effectLst/>
              </a:rPr>
              <a:t> </a:t>
            </a:r>
          </a:p>
          <a:p>
            <a:r>
              <a:rPr lang="en-GB" b="1" dirty="0" smtClean="0">
                <a:effectLst/>
              </a:rPr>
              <a:t>Article 6:</a:t>
            </a:r>
            <a:r>
              <a:rPr lang="en-GB" dirty="0" smtClean="0">
                <a:effectLst/>
              </a:rPr>
              <a:t> States recognise that every child has the inherent right to life, and must work to ensure the survival and development of the child. </a:t>
            </a:r>
          </a:p>
          <a:p>
            <a:endParaRPr lang="en-GB" dirty="0" smtClean="0">
              <a:effectLst/>
            </a:endParaRPr>
          </a:p>
          <a:p>
            <a:r>
              <a:rPr lang="en-GB" b="1" dirty="0" smtClean="0">
                <a:effectLst/>
              </a:rPr>
              <a:t>Article 7:</a:t>
            </a:r>
            <a:r>
              <a:rPr lang="en-GB" dirty="0" smtClean="0">
                <a:effectLst/>
              </a:rPr>
              <a:t> Every child has the right to a name, birth registration and nationality. As far as possible every child has the right to know and be cared for by his/her parents. The state should make laws and provisions especially for stateless children.</a:t>
            </a:r>
          </a:p>
          <a:p>
            <a:r>
              <a:rPr lang="en-GB" dirty="0" smtClean="0">
                <a:effectLst/>
              </a:rPr>
              <a:t> </a:t>
            </a:r>
          </a:p>
          <a:p>
            <a:r>
              <a:rPr lang="en-GB" b="1" dirty="0" smtClean="0">
                <a:effectLst/>
              </a:rPr>
              <a:t>Article 8:</a:t>
            </a:r>
            <a:r>
              <a:rPr lang="en-GB" dirty="0" smtClean="0">
                <a:effectLst/>
              </a:rPr>
              <a:t> A child has the right to preserve his/her identity including nationality, name and family relations without unlawful interference. </a:t>
            </a:r>
          </a:p>
          <a:p>
            <a:endParaRPr lang="en-GB" dirty="0" smtClean="0">
              <a:effectLst/>
            </a:endParaRPr>
          </a:p>
          <a:p>
            <a:r>
              <a:rPr lang="en-GB" b="1" dirty="0" smtClean="0">
                <a:effectLst/>
              </a:rPr>
              <a:t>Article 9:</a:t>
            </a:r>
            <a:r>
              <a:rPr lang="en-GB" dirty="0" smtClean="0">
                <a:effectLst/>
              </a:rPr>
              <a:t> Every child has the right not to be separated from their parents against his/her will unless it is in his/her best interest. Any legal proceeding of separation shall be attended by all involved parties including the parents. The right has the right to maintain contact with his/her parent as long as it's not against his/her best interest. If the state is the cause of separation than the parents, child or any other family member has the right to know the whereabouts of the absent member. </a:t>
            </a:r>
          </a:p>
          <a:p>
            <a:endParaRPr lang="en-GB" dirty="0" smtClean="0">
              <a:effectLst/>
            </a:endParaRPr>
          </a:p>
          <a:p>
            <a:r>
              <a:rPr lang="en-GB" b="1" dirty="0" smtClean="0">
                <a:effectLst/>
              </a:rPr>
              <a:t>Article 10:</a:t>
            </a:r>
            <a:r>
              <a:rPr lang="en-GB" dirty="0" smtClean="0">
                <a:effectLst/>
              </a:rPr>
              <a:t> Every child and family has the right to enter or leave a state at any time they wish as long as it is in accordance with the laws of each state. If a child is in the different state as the parents the child has the right to maintain contact with his/her parent as long as it's not against his/her best interest </a:t>
            </a:r>
          </a:p>
          <a:p>
            <a:r>
              <a:rPr lang="en-GB" b="1" dirty="0" smtClean="0">
                <a:effectLst/>
              </a:rPr>
              <a:t>Article 11:</a:t>
            </a:r>
            <a:r>
              <a:rPr lang="en-GB" dirty="0" smtClean="0">
                <a:effectLst/>
              </a:rPr>
              <a:t> The state shall combat child trafficking. </a:t>
            </a:r>
          </a:p>
          <a:p>
            <a:endParaRPr lang="en-GB" dirty="0" smtClean="0">
              <a:effectLst/>
            </a:endParaRPr>
          </a:p>
          <a:p>
            <a:r>
              <a:rPr lang="en-GB" b="1" dirty="0" smtClean="0">
                <a:effectLst/>
              </a:rPr>
              <a:t>Article 12:</a:t>
            </a:r>
            <a:r>
              <a:rPr lang="en-GB" dirty="0" smtClean="0">
                <a:effectLst/>
              </a:rPr>
              <a:t> The state shall ensure the child's right to form and express views with regard to things that affect him/her in accordance with the maturity and age of the child. A child shall hence we allowed to be heard in any judicial proceeding concerning the child directly or indirectly through a representative</a:t>
            </a:r>
          </a:p>
          <a:p>
            <a:r>
              <a:rPr lang="en-GB" dirty="0" smtClean="0">
                <a:effectLst/>
              </a:rPr>
              <a:t> </a:t>
            </a:r>
          </a:p>
          <a:p>
            <a:r>
              <a:rPr lang="en-GB" b="1" dirty="0" smtClean="0">
                <a:effectLst/>
              </a:rPr>
              <a:t>Article 13:</a:t>
            </a:r>
            <a:r>
              <a:rPr lang="en-GB" dirty="0" smtClean="0">
                <a:effectLst/>
              </a:rPr>
              <a:t> Children have a right to free expression and this includes right to information and ideas of all kinds and in any medium. This is only restricted by the violation of others rights or a threat to national security.</a:t>
            </a:r>
          </a:p>
          <a:p>
            <a:r>
              <a:rPr lang="en-GB" dirty="0" smtClean="0">
                <a:effectLst/>
              </a:rPr>
              <a:t> </a:t>
            </a:r>
          </a:p>
          <a:p>
            <a:r>
              <a:rPr lang="en-GB" b="1" dirty="0" smtClean="0">
                <a:effectLst/>
              </a:rPr>
              <a:t>Article 14:</a:t>
            </a:r>
            <a:r>
              <a:rPr lang="en-GB" dirty="0" smtClean="0">
                <a:effectLst/>
              </a:rPr>
              <a:t> Every child has the right to freedom of thought, conscience and religion. The state must respect the parents' right to guide the child in this regard. Freedom to manifest ones religion is only restricted if the act is harmful to others. </a:t>
            </a:r>
          </a:p>
          <a:p>
            <a:endParaRPr lang="en-GB" dirty="0" smtClean="0">
              <a:effectLst/>
            </a:endParaRPr>
          </a:p>
          <a:p>
            <a:r>
              <a:rPr lang="en-GB" b="1" dirty="0" smtClean="0">
                <a:effectLst/>
              </a:rPr>
              <a:t>Article 15:</a:t>
            </a:r>
            <a:r>
              <a:rPr lang="en-GB" dirty="0" smtClean="0">
                <a:effectLst/>
              </a:rPr>
              <a:t> Every child has the right to freedom of association and peaceful assembly unless the act is illegal or harmful to others. </a:t>
            </a:r>
          </a:p>
          <a:p>
            <a:endParaRPr lang="en-GB" dirty="0" smtClean="0">
              <a:effectLst/>
            </a:endParaRPr>
          </a:p>
          <a:p>
            <a:r>
              <a:rPr lang="en-GB" b="1" dirty="0" smtClean="0">
                <a:effectLst/>
              </a:rPr>
              <a:t>Article 16:</a:t>
            </a:r>
            <a:r>
              <a:rPr lang="en-GB" dirty="0" smtClean="0">
                <a:effectLst/>
              </a:rPr>
              <a:t> Children have the right to privacy and the right to be protected by law against such interference of attacks </a:t>
            </a:r>
          </a:p>
          <a:p>
            <a:endParaRPr lang="en-GB" dirty="0" smtClean="0">
              <a:effectLst/>
            </a:endParaRPr>
          </a:p>
          <a:p>
            <a:r>
              <a:rPr lang="en-GB" b="1" dirty="0" smtClean="0">
                <a:effectLst/>
              </a:rPr>
              <a:t>Article 17:</a:t>
            </a:r>
            <a:r>
              <a:rPr lang="en-GB" dirty="0" smtClean="0">
                <a:effectLst/>
              </a:rPr>
              <a:t> The state shall ensure that a child has access to national and international information that is aimed at the child's well being. For example they may encourage mass media to produce programmes that are informational for children and encourage the production of children's books and magazines. </a:t>
            </a:r>
          </a:p>
          <a:p>
            <a:endParaRPr lang="en-GB" dirty="0" smtClean="0">
              <a:effectLst/>
            </a:endParaRPr>
          </a:p>
          <a:p>
            <a:r>
              <a:rPr lang="en-GB" b="1" dirty="0" smtClean="0">
                <a:effectLst/>
              </a:rPr>
              <a:t>Article 18:</a:t>
            </a:r>
            <a:r>
              <a:rPr lang="en-GB" dirty="0" smtClean="0">
                <a:effectLst/>
              </a:rPr>
              <a:t> The state shall ensure the recognition of responsibility of both parents to care for a child as long as it is in her/his best interest. The state shall give appropriate guidance and assistance to parents to uphold the rights of the child. Children of working parents have the right to access child-care services. </a:t>
            </a:r>
          </a:p>
          <a:p>
            <a:endParaRPr lang="en-GB" dirty="0" smtClean="0">
              <a:effectLst/>
            </a:endParaRPr>
          </a:p>
          <a:p>
            <a:r>
              <a:rPr lang="en-GB" b="1" dirty="0" smtClean="0">
                <a:effectLst/>
              </a:rPr>
              <a:t>Article 19:</a:t>
            </a:r>
            <a:r>
              <a:rPr lang="en-GB" dirty="0" smtClean="0">
                <a:effectLst/>
              </a:rPr>
              <a:t> The state shall take all types of actions to protect the child from any form of abuse, exploitation or neglect. The state shall create system to ensure the child receives all needed support in form of prevention, protection and rehabilitation. </a:t>
            </a:r>
          </a:p>
          <a:p>
            <a:endParaRPr lang="en-GB" dirty="0" smtClean="0">
              <a:effectLst/>
            </a:endParaRPr>
          </a:p>
          <a:p>
            <a:r>
              <a:rPr lang="en-GB" b="1" dirty="0" smtClean="0">
                <a:effectLst/>
              </a:rPr>
              <a:t>Article 20:</a:t>
            </a:r>
            <a:r>
              <a:rPr lang="en-GB" dirty="0" smtClean="0">
                <a:effectLst/>
              </a:rPr>
              <a:t> Children have the right to protection by the state when they temporarily or permanently deprived of their family environment or if the environment has proven to be harmful for them. The state shall find alternate care for the child such as foster care, adoption or </a:t>
            </a:r>
            <a:r>
              <a:rPr lang="en-GB" dirty="0" err="1" smtClean="0">
                <a:effectLst/>
              </a:rPr>
              <a:t>kafalah</a:t>
            </a:r>
            <a:r>
              <a:rPr lang="en-GB" dirty="0" smtClean="0">
                <a:effectLst/>
              </a:rPr>
              <a:t> of Islamic law. The cultural, linguistic and religious background of the child should be continued as far as possible. </a:t>
            </a:r>
          </a:p>
          <a:p>
            <a:endParaRPr lang="en-GB" dirty="0" smtClean="0">
              <a:effectLst/>
            </a:endParaRPr>
          </a:p>
          <a:p>
            <a:r>
              <a:rPr lang="en-GB" b="1" dirty="0" smtClean="0">
                <a:effectLst/>
              </a:rPr>
              <a:t>Article 21:</a:t>
            </a:r>
            <a:r>
              <a:rPr lang="en-GB" dirty="0" smtClean="0">
                <a:effectLst/>
              </a:rPr>
              <a:t> All states shall permit and recognise the process of adoption. Adoption will be carried out only by a competent authority who will sure the adoption is permissible. Inter-country adoption will be permitted as an alter form of care only if that care cannot be provided for in the child's own country. The state must ensure that inter-country adoption does not result in financial gain, and that both national and international adoption is held to the same safeguards and standards. </a:t>
            </a:r>
          </a:p>
          <a:p>
            <a:endParaRPr lang="en-GB" dirty="0" smtClean="0">
              <a:effectLst/>
            </a:endParaRPr>
          </a:p>
          <a:p>
            <a:r>
              <a:rPr lang="en-GB" b="1" dirty="0" smtClean="0">
                <a:effectLst/>
              </a:rPr>
              <a:t>Article 22:</a:t>
            </a:r>
            <a:r>
              <a:rPr lang="en-GB" dirty="0" smtClean="0">
                <a:effectLst/>
              </a:rPr>
              <a:t> Children seeking refugee status and recognised as refuges with or without their parents shall be granted such a status by the state and have the same rights as all children in accordance with this convention and any other human rights treaty. The state shall with the assistance of other international bodies try and reunite the child with his family or provide the child with the appropriate care.</a:t>
            </a:r>
          </a:p>
          <a:p>
            <a:r>
              <a:rPr lang="en-GB" dirty="0" smtClean="0">
                <a:effectLst/>
              </a:rPr>
              <a:t> </a:t>
            </a:r>
          </a:p>
          <a:p>
            <a:r>
              <a:rPr lang="en-GB" b="1" dirty="0" smtClean="0">
                <a:effectLst/>
              </a:rPr>
              <a:t>Article 23:</a:t>
            </a:r>
            <a:r>
              <a:rPr lang="en-GB" dirty="0" smtClean="0">
                <a:effectLst/>
              </a:rPr>
              <a:t> States recognise that children with disabilities (mental or physical) have the right to a life with dignity and all other rights of this convention. The State also recognises the need to provide children with disabilities with special care, family assistance, free education, health, training, etc in accordance with the family's financial situation and aim for the child's social integration. The state shall also take measure to prevent the disabilities in children. </a:t>
            </a:r>
          </a:p>
          <a:p>
            <a:endParaRPr lang="en-GB" dirty="0" smtClean="0">
              <a:effectLst/>
            </a:endParaRPr>
          </a:p>
          <a:p>
            <a:r>
              <a:rPr lang="en-GB" b="1" dirty="0" smtClean="0">
                <a:effectLst/>
              </a:rPr>
              <a:t>Article 24:</a:t>
            </a:r>
            <a:r>
              <a:rPr lang="en-GB" dirty="0" smtClean="0">
                <a:effectLst/>
              </a:rPr>
              <a:t> Every child has the right to access health services and attain the highest degree of health. To do so the state shall reduce the infant mortality rate, ensure medical assistance, provide prenatal and post natal care of mothers and child, combat diseases and malnutrition, create awareness of correct health practises, and development preventive measure to protect children from possible risks. The state shall also abolish all traditional practises detrimental to a child's health. </a:t>
            </a:r>
          </a:p>
          <a:p>
            <a:r>
              <a:rPr lang="en-GB" b="1" dirty="0" smtClean="0">
                <a:effectLst/>
              </a:rPr>
              <a:t>Article 25:</a:t>
            </a:r>
            <a:r>
              <a:rPr lang="en-GB" dirty="0" smtClean="0">
                <a:effectLst/>
              </a:rPr>
              <a:t> All treatments administered to children are subject to periodic review. </a:t>
            </a:r>
          </a:p>
          <a:p>
            <a:endParaRPr lang="en-GB" dirty="0" smtClean="0">
              <a:effectLst/>
            </a:endParaRPr>
          </a:p>
          <a:p>
            <a:r>
              <a:rPr lang="en-GB" b="1" dirty="0" smtClean="0">
                <a:effectLst/>
              </a:rPr>
              <a:t>Article 26:</a:t>
            </a:r>
            <a:r>
              <a:rPr lang="en-GB" dirty="0" smtClean="0">
                <a:effectLst/>
              </a:rPr>
              <a:t> Every child has the right to social security and social insurance. Benefits under state laws should take into account the economic and social needs of the families. </a:t>
            </a:r>
          </a:p>
          <a:p>
            <a:endParaRPr lang="en-GB" dirty="0" smtClean="0">
              <a:effectLst/>
            </a:endParaRPr>
          </a:p>
          <a:p>
            <a:r>
              <a:rPr lang="en-GB" b="1" dirty="0" smtClean="0">
                <a:effectLst/>
              </a:rPr>
              <a:t>Article 27:</a:t>
            </a:r>
            <a:r>
              <a:rPr lang="en-GB" dirty="0" smtClean="0">
                <a:effectLst/>
              </a:rPr>
              <a:t> Every child has the right to a standard of living required for his/her development. Parents have the duty to ensure this standard to the best of their ability. The state shall assist parents or others responsible for the child who require the help, and secure the maintenance of the child from those financially responsible within the state or abroad.</a:t>
            </a:r>
          </a:p>
          <a:p>
            <a:r>
              <a:rPr lang="en-GB" dirty="0" smtClean="0">
                <a:effectLst/>
              </a:rPr>
              <a:t> </a:t>
            </a:r>
          </a:p>
          <a:p>
            <a:r>
              <a:rPr lang="en-GB" b="1" dirty="0" smtClean="0">
                <a:effectLst/>
              </a:rPr>
              <a:t>Article 28:</a:t>
            </a:r>
            <a:r>
              <a:rPr lang="en-GB" dirty="0" smtClean="0">
                <a:effectLst/>
              </a:rPr>
              <a:t> All children have the right to education. The state shall endeavour to provide free primary education, encourage different forms of secondary education, make higher forms of education accessible, make vocational information available and encourage school retention and prevent drop outs. School discipline should not be in violation of child rights.</a:t>
            </a:r>
          </a:p>
          <a:p>
            <a:r>
              <a:rPr lang="en-GB" dirty="0" smtClean="0">
                <a:effectLst/>
              </a:rPr>
              <a:t> </a:t>
            </a:r>
          </a:p>
          <a:p>
            <a:r>
              <a:rPr lang="en-GB" b="1" dirty="0" smtClean="0">
                <a:effectLst/>
              </a:rPr>
              <a:t>Article 29:</a:t>
            </a:r>
            <a:r>
              <a:rPr lang="en-GB" dirty="0" smtClean="0">
                <a:effectLst/>
              </a:rPr>
              <a:t> Child education should be geared towards the complete development of the child, in accordance with the child's cultural identity and human rights treaties, and to prepare the child for responsible life in society. It should not be detrimental to the environment. People may be allowed to establish educational institutes in accordance with these standards. </a:t>
            </a:r>
          </a:p>
          <a:p>
            <a:endParaRPr lang="en-GB" dirty="0" smtClean="0">
              <a:effectLst/>
            </a:endParaRPr>
          </a:p>
          <a:p>
            <a:r>
              <a:rPr lang="en-GB" b="1" dirty="0" smtClean="0">
                <a:effectLst/>
              </a:rPr>
              <a:t>Article 30:</a:t>
            </a:r>
            <a:r>
              <a:rPr lang="en-GB" dirty="0" smtClean="0">
                <a:effectLst/>
              </a:rPr>
              <a:t> Children of minority communities have the right to practise and adopt the culture, languages and traditions of their community. </a:t>
            </a:r>
          </a:p>
          <a:p>
            <a:endParaRPr lang="en-GB" dirty="0" smtClean="0">
              <a:effectLst/>
            </a:endParaRPr>
          </a:p>
          <a:p>
            <a:r>
              <a:rPr lang="en-GB" b="1" dirty="0" smtClean="0">
                <a:effectLst/>
              </a:rPr>
              <a:t>Article 31:</a:t>
            </a:r>
            <a:r>
              <a:rPr lang="en-GB" dirty="0" smtClean="0">
                <a:effectLst/>
              </a:rPr>
              <a:t> Every child has the right to leisure, play and participation in cultural events. The state should encourage child participation in such events. </a:t>
            </a:r>
          </a:p>
          <a:p>
            <a:endParaRPr lang="en-GB" dirty="0" smtClean="0">
              <a:effectLst/>
            </a:endParaRPr>
          </a:p>
          <a:p>
            <a:r>
              <a:rPr lang="en-GB" b="1" dirty="0" smtClean="0">
                <a:effectLst/>
              </a:rPr>
              <a:t>Article 32: </a:t>
            </a:r>
            <a:r>
              <a:rPr lang="en-GB" dirty="0" smtClean="0">
                <a:effectLst/>
              </a:rPr>
              <a:t>Children have the right to be protected from economic exportation or any work that is harmful to their physical and mental development or considered hazardous or dangerous work. The state must constitute a day that dictates minimum age of employment, conditions of employment and hours of employment with regards to children. </a:t>
            </a:r>
          </a:p>
          <a:p>
            <a:endParaRPr lang="en-GB" dirty="0" smtClean="0">
              <a:effectLst/>
            </a:endParaRPr>
          </a:p>
          <a:p>
            <a:r>
              <a:rPr lang="en-GB" b="1" dirty="0" smtClean="0">
                <a:effectLst/>
              </a:rPr>
              <a:t>Article 33:</a:t>
            </a:r>
            <a:r>
              <a:rPr lang="en-GB" dirty="0" smtClean="0">
                <a:effectLst/>
              </a:rPr>
              <a:t> The state should take measure to protect children from substance abuse and prevent the use of children in the illegal trafficking of such substances. </a:t>
            </a:r>
          </a:p>
          <a:p>
            <a:endParaRPr lang="en-GB" dirty="0" smtClean="0">
              <a:effectLst/>
            </a:endParaRPr>
          </a:p>
          <a:p>
            <a:r>
              <a:rPr lang="en-GB" b="1" dirty="0" smtClean="0">
                <a:effectLst/>
              </a:rPr>
              <a:t>Article 34:</a:t>
            </a:r>
            <a:r>
              <a:rPr lang="en-GB" dirty="0" smtClean="0">
                <a:effectLst/>
              </a:rPr>
              <a:t> Every child has the right to be protected from sexual exploitation and sexual abuse. The state must hence prevent the coercion and prostitution of children for such activities as well as safeguard children from pornographic performances and materials. </a:t>
            </a:r>
          </a:p>
          <a:p>
            <a:endParaRPr lang="en-GB" dirty="0" smtClean="0">
              <a:effectLst/>
            </a:endParaRPr>
          </a:p>
          <a:p>
            <a:r>
              <a:rPr lang="en-GB" b="1" dirty="0" smtClean="0">
                <a:effectLst/>
              </a:rPr>
              <a:t>Article 35:</a:t>
            </a:r>
            <a:r>
              <a:rPr lang="en-GB" dirty="0" smtClean="0">
                <a:effectLst/>
              </a:rPr>
              <a:t> States shall take measure to prevent the abduction or sale of children for any purpose. </a:t>
            </a:r>
          </a:p>
          <a:p>
            <a:endParaRPr lang="en-GB" dirty="0" smtClean="0">
              <a:effectLst/>
            </a:endParaRPr>
          </a:p>
          <a:p>
            <a:r>
              <a:rPr lang="en-GB" b="1" dirty="0" smtClean="0">
                <a:effectLst/>
              </a:rPr>
              <a:t>Article 36:</a:t>
            </a:r>
            <a:r>
              <a:rPr lang="en-GB" dirty="0" smtClean="0">
                <a:effectLst/>
              </a:rPr>
              <a:t> The state shall protect children against any other form of exploitation. </a:t>
            </a:r>
          </a:p>
          <a:p>
            <a:endParaRPr lang="en-GB" dirty="0" smtClean="0">
              <a:effectLst/>
            </a:endParaRPr>
          </a:p>
          <a:p>
            <a:r>
              <a:rPr lang="en-GB" b="1" dirty="0" smtClean="0">
                <a:effectLst/>
              </a:rPr>
              <a:t>Article 37:</a:t>
            </a:r>
            <a:r>
              <a:rPr lang="en-GB" dirty="0" smtClean="0">
                <a:effectLst/>
              </a:rPr>
              <a:t> The state shall ensure that no child is subject to torture or any other cruel inhuman treatment, no child is deprived of his liberty unlawfully, and a child deprived of his liberty is entitled to proper care and humane circumstances, and be provided with legal consult if necessary. </a:t>
            </a:r>
          </a:p>
          <a:p>
            <a:endParaRPr lang="en-GB" dirty="0" smtClean="0">
              <a:effectLst/>
            </a:endParaRPr>
          </a:p>
          <a:p>
            <a:r>
              <a:rPr lang="en-GB" b="1" dirty="0" smtClean="0">
                <a:effectLst/>
              </a:rPr>
              <a:t>Article 38:</a:t>
            </a:r>
            <a:r>
              <a:rPr lang="en-GB" dirty="0" smtClean="0">
                <a:effectLst/>
              </a:rPr>
              <a:t> The state ensures and respects the rules of humanitarian law during times of conflict. The state should also ensure that children below 15 do no participate in the hostilities, and refrain from recruiting them in armed forces. </a:t>
            </a:r>
          </a:p>
          <a:p>
            <a:endParaRPr lang="en-GB" dirty="0" smtClean="0">
              <a:effectLst/>
            </a:endParaRPr>
          </a:p>
          <a:p>
            <a:r>
              <a:rPr lang="en-GB" b="1" dirty="0" smtClean="0">
                <a:effectLst/>
              </a:rPr>
              <a:t>Article 39:</a:t>
            </a:r>
            <a:r>
              <a:rPr lang="en-GB" dirty="0" smtClean="0">
                <a:effectLst/>
              </a:rPr>
              <a:t> The state should ensure the recovery, rehabilitation and reintegration of child victims of neglect, exploitation, or abuse, etc. </a:t>
            </a:r>
          </a:p>
          <a:p>
            <a:endParaRPr lang="en-GB" dirty="0" smtClean="0">
              <a:effectLst/>
            </a:endParaRPr>
          </a:p>
          <a:p>
            <a:r>
              <a:rPr lang="en-GB" b="1" dirty="0" smtClean="0">
                <a:effectLst/>
              </a:rPr>
              <a:t>Article 40:</a:t>
            </a:r>
            <a:r>
              <a:rPr lang="en-GB" dirty="0" smtClean="0">
                <a:effectLst/>
              </a:rPr>
              <a:t> The state shall recognise the right of every child who has committed a crime under the law to a proper care and reintegration into society. No child shall be accused or penalised for an act which is not a recognised crime. A child who has been accused of a crime are presumed innocent, should be informed of the charges against him/her, have the juvenile justice proceeding immediately without delay, not be compelled to give testimony or admit guilt and the right to privacy of all proceedings. States should endeavour to establish laws specifically catered to the needs of children who have been accused or found guilty of any criminal activity and establish a minimum age of guilt. </a:t>
            </a:r>
          </a:p>
          <a:p>
            <a:endParaRPr lang="en-GB" dirty="0" smtClean="0">
              <a:effectLst/>
            </a:endParaRPr>
          </a:p>
          <a:p>
            <a:r>
              <a:rPr lang="en-GB" b="1" dirty="0" smtClean="0">
                <a:effectLst/>
              </a:rPr>
              <a:t>Article 41:</a:t>
            </a:r>
            <a:r>
              <a:rPr lang="en-GB" dirty="0" smtClean="0">
                <a:effectLst/>
              </a:rPr>
              <a:t> The articles of this convention will not take priority over any laws national or intentional that better safeguard the rights of a child.</a:t>
            </a:r>
          </a:p>
          <a:p>
            <a:r>
              <a:rPr lang="en-GB" dirty="0" smtClean="0">
                <a:effectLst/>
              </a:rPr>
              <a:t> </a:t>
            </a:r>
          </a:p>
          <a:p>
            <a:r>
              <a:rPr lang="en-GB" b="1" dirty="0" smtClean="0">
                <a:effectLst/>
              </a:rPr>
              <a:t>Articles 42-54:</a:t>
            </a:r>
            <a:r>
              <a:rPr lang="en-GB" dirty="0" smtClean="0">
                <a:effectLst/>
              </a:rPr>
              <a:t> outline the establishment, composition and responsibilities of the </a:t>
            </a:r>
            <a:r>
              <a:rPr lang="en-GB" dirty="0" smtClean="0">
                <a:effectLst/>
                <a:hlinkClick r:id="rId3"/>
              </a:rPr>
              <a:t>Committee on the Rights of the Child</a:t>
            </a:r>
            <a:r>
              <a:rPr lang="en-GB" dirty="0" smtClean="0">
                <a:effectLst/>
              </a:rPr>
              <a:t>. </a:t>
            </a:r>
          </a:p>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42</a:t>
            </a:fld>
            <a:endParaRPr lang="en-GB"/>
          </a:p>
        </p:txBody>
      </p:sp>
    </p:spTree>
    <p:extLst>
      <p:ext uri="{BB962C8B-B14F-4D97-AF65-F5344CB8AC3E}">
        <p14:creationId xmlns:p14="http://schemas.microsoft.com/office/powerpoint/2010/main" val="672481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effectLst/>
            </a:endParaRPr>
          </a:p>
          <a:p>
            <a:endParaRPr lang="en-GB" dirty="0" smtClean="0">
              <a:effectLst/>
            </a:endParaRPr>
          </a:p>
          <a:p>
            <a:endParaRPr lang="en-GB" dirty="0" smtClean="0">
              <a:effectLst/>
            </a:endParaRPr>
          </a:p>
          <a:p>
            <a:r>
              <a:rPr lang="en-GB" dirty="0" smtClean="0">
                <a:effectLst/>
              </a:rPr>
              <a:t>Today the convention has been ratified by 192 countries becoming the most ratified of all international Human Rights treaties. India signed and ratified the convention in 1992. The only two countries who have not ratified the treaty are the United States and Somalia. Somalia has been unable to ratify due to the lack of a stable government and the US has signed the treaty showing their intention to ratify. </a:t>
            </a:r>
          </a:p>
          <a:p>
            <a:r>
              <a:rPr lang="en-GB" sz="1200" b="1" i="0" u="none" strike="noStrike" kern="1200" baseline="0" dirty="0" smtClean="0">
                <a:solidFill>
                  <a:schemeClr val="tx1"/>
                </a:solidFill>
                <a:latin typeface="+mn-lt"/>
                <a:ea typeface="+mn-ea"/>
                <a:cs typeface="+mn-cs"/>
              </a:rPr>
              <a:t>The four basic principles of the children’s rights convention. (1)</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 PLAYING A PART: OUR RIGHT TO PARTICIPATE</a:t>
            </a:r>
          </a:p>
          <a:p>
            <a:r>
              <a:rPr lang="en-GB" sz="1200" b="0" i="0" u="none" strike="noStrike" kern="1200" baseline="0" dirty="0" smtClean="0">
                <a:solidFill>
                  <a:schemeClr val="tx1"/>
                </a:solidFill>
                <a:latin typeface="+mn-lt"/>
                <a:ea typeface="+mn-ea"/>
                <a:cs typeface="+mn-cs"/>
              </a:rPr>
              <a:t>Article 3 Priority of children’s needs in political decisions, legislation and jurisdiction</a:t>
            </a:r>
          </a:p>
          <a:p>
            <a:r>
              <a:rPr lang="en-GB" sz="1200" b="0" i="0" u="none" strike="noStrike" kern="1200" baseline="0" dirty="0" smtClean="0">
                <a:solidFill>
                  <a:schemeClr val="tx1"/>
                </a:solidFill>
                <a:latin typeface="+mn-lt"/>
                <a:ea typeface="+mn-ea"/>
                <a:cs typeface="+mn-cs"/>
              </a:rPr>
              <a:t>Article 12 Freedom of opinion and the right to be heard in all personal matters</a:t>
            </a:r>
          </a:p>
          <a:p>
            <a:r>
              <a:rPr lang="en-GB" sz="1200" b="0" i="0" u="none" strike="noStrike" kern="1200" baseline="0" dirty="0" smtClean="0">
                <a:solidFill>
                  <a:schemeClr val="tx1"/>
                </a:solidFill>
                <a:latin typeface="+mn-lt"/>
                <a:ea typeface="+mn-ea"/>
                <a:cs typeface="+mn-cs"/>
              </a:rPr>
              <a:t>Article 13 Freedom of expression</a:t>
            </a:r>
          </a:p>
          <a:p>
            <a:r>
              <a:rPr lang="en-GB" sz="1200" b="0" i="0" u="none" strike="noStrike" kern="1200" baseline="0" dirty="0" smtClean="0">
                <a:solidFill>
                  <a:schemeClr val="tx1"/>
                </a:solidFill>
                <a:latin typeface="+mn-lt"/>
                <a:ea typeface="+mn-ea"/>
                <a:cs typeface="+mn-cs"/>
              </a:rPr>
              <a:t>Article 14 Freedom of thought, conscience and religion</a:t>
            </a:r>
          </a:p>
          <a:p>
            <a:r>
              <a:rPr lang="en-GB" sz="1200" b="0" i="0" u="none" strike="noStrike" kern="1200" baseline="0" dirty="0" smtClean="0">
                <a:solidFill>
                  <a:schemeClr val="tx1"/>
                </a:solidFill>
                <a:latin typeface="+mn-lt"/>
                <a:ea typeface="+mn-ea"/>
                <a:cs typeface="+mn-cs"/>
              </a:rPr>
              <a:t>Article 15 Right of association and peaceful demonstration in public</a:t>
            </a:r>
          </a:p>
          <a:p>
            <a:r>
              <a:rPr lang="en-GB" sz="1200" b="0" i="0" u="none" strike="noStrike" kern="1200" baseline="0" dirty="0" smtClean="0">
                <a:solidFill>
                  <a:schemeClr val="tx1"/>
                </a:solidFill>
                <a:latin typeface="+mn-lt"/>
                <a:ea typeface="+mn-ea"/>
                <a:cs typeface="+mn-cs"/>
              </a:rPr>
              <a:t>Article 16 Protection of privacy</a:t>
            </a:r>
          </a:p>
          <a:p>
            <a:r>
              <a:rPr lang="en-GB" sz="1200" b="0" i="0" u="none" strike="noStrike" kern="1200" baseline="0" dirty="0" smtClean="0">
                <a:solidFill>
                  <a:schemeClr val="tx1"/>
                </a:solidFill>
                <a:latin typeface="+mn-lt"/>
                <a:ea typeface="+mn-ea"/>
                <a:cs typeface="+mn-cs"/>
              </a:rPr>
              <a:t>Article 17 Access to media and sources of information</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II. REACHING OUR POTENTIAL: OUR RIGHT TO DEVELOP WHO WE ARE</a:t>
            </a:r>
          </a:p>
          <a:p>
            <a:r>
              <a:rPr lang="en-GB" sz="1200" b="0" i="0" u="none" strike="noStrike" kern="1200" baseline="0" dirty="0" smtClean="0">
                <a:solidFill>
                  <a:schemeClr val="tx1"/>
                </a:solidFill>
                <a:latin typeface="+mn-lt"/>
                <a:ea typeface="+mn-ea"/>
                <a:cs typeface="+mn-cs"/>
              </a:rPr>
              <a:t>Article 5 Protection of the rights of parents</a:t>
            </a:r>
          </a:p>
          <a:p>
            <a:r>
              <a:rPr lang="en-GB" sz="1200" b="0" i="0" u="none" strike="noStrike" kern="1200" baseline="0" dirty="0" smtClean="0">
                <a:solidFill>
                  <a:schemeClr val="tx1"/>
                </a:solidFill>
                <a:latin typeface="+mn-lt"/>
                <a:ea typeface="+mn-ea"/>
                <a:cs typeface="+mn-cs"/>
              </a:rPr>
              <a:t>Article 7 Protection of a child’s name and nationality</a:t>
            </a:r>
          </a:p>
          <a:p>
            <a:r>
              <a:rPr lang="en-GB" sz="1200" b="0" i="0" u="none" strike="noStrike" kern="1200" baseline="0" dirty="0" smtClean="0">
                <a:solidFill>
                  <a:schemeClr val="tx1"/>
                </a:solidFill>
                <a:latin typeface="+mn-lt"/>
                <a:ea typeface="+mn-ea"/>
                <a:cs typeface="+mn-cs"/>
              </a:rPr>
              <a:t>Article 8 Protection of a child’s identity</a:t>
            </a:r>
          </a:p>
          <a:p>
            <a:r>
              <a:rPr lang="en-GB" sz="1200" b="0" i="0" u="none" strike="noStrike" kern="1200" baseline="0" dirty="0" smtClean="0">
                <a:solidFill>
                  <a:schemeClr val="tx1"/>
                </a:solidFill>
                <a:latin typeface="+mn-lt"/>
                <a:ea typeface="+mn-ea"/>
                <a:cs typeface="+mn-cs"/>
              </a:rPr>
              <a:t>Article 10 Facilitation of family reunification</a:t>
            </a:r>
          </a:p>
          <a:p>
            <a:r>
              <a:rPr lang="en-GB" sz="1200" b="0" i="0" u="none" strike="noStrike" kern="1200" baseline="0" dirty="0" smtClean="0">
                <a:solidFill>
                  <a:schemeClr val="tx1"/>
                </a:solidFill>
                <a:latin typeface="+mn-lt"/>
                <a:ea typeface="+mn-ea"/>
                <a:cs typeface="+mn-cs"/>
              </a:rPr>
              <a:t>Article 21 Monitoring of child adoption</a:t>
            </a:r>
          </a:p>
          <a:p>
            <a:r>
              <a:rPr lang="en-GB" sz="1200" b="0" i="0" u="none" strike="noStrike" kern="1200" baseline="0" dirty="0" smtClean="0">
                <a:solidFill>
                  <a:schemeClr val="tx1"/>
                </a:solidFill>
                <a:latin typeface="+mn-lt"/>
                <a:ea typeface="+mn-ea"/>
                <a:cs typeface="+mn-cs"/>
              </a:rPr>
              <a:t>Article 23 Special care for disabled young people</a:t>
            </a:r>
          </a:p>
          <a:p>
            <a:r>
              <a:rPr lang="en-GB" sz="1200" b="0" i="0" u="none" strike="noStrike" kern="1200" baseline="0" dirty="0" smtClean="0">
                <a:solidFill>
                  <a:schemeClr val="tx1"/>
                </a:solidFill>
                <a:latin typeface="+mn-lt"/>
                <a:ea typeface="+mn-ea"/>
                <a:cs typeface="+mn-cs"/>
              </a:rPr>
              <a:t>Article 28 Right to education</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III. LIVING WELL: OUR RIGHT TO SURVIVAL</a:t>
            </a:r>
          </a:p>
          <a:p>
            <a:r>
              <a:rPr lang="en-GB" sz="1200" b="0" i="0" u="none" strike="noStrike" kern="1200" baseline="0" dirty="0" smtClean="0">
                <a:solidFill>
                  <a:schemeClr val="tx1"/>
                </a:solidFill>
                <a:latin typeface="+mn-lt"/>
                <a:ea typeface="+mn-ea"/>
                <a:cs typeface="+mn-cs"/>
              </a:rPr>
              <a:t>Article 6 Protection of survival and development</a:t>
            </a:r>
          </a:p>
          <a:p>
            <a:r>
              <a:rPr lang="en-GB" sz="1200" b="0" i="0" u="none" strike="noStrike" kern="1200" baseline="0" dirty="0" smtClean="0">
                <a:solidFill>
                  <a:schemeClr val="tx1"/>
                </a:solidFill>
                <a:latin typeface="+mn-lt"/>
                <a:ea typeface="+mn-ea"/>
                <a:cs typeface="+mn-cs"/>
              </a:rPr>
              <a:t>Article 9 Principle of non-separation from parents</a:t>
            </a:r>
          </a:p>
          <a:p>
            <a:r>
              <a:rPr lang="en-GB" sz="1200" b="0" i="0" u="none" strike="noStrike" kern="1200" baseline="0" dirty="0" smtClean="0">
                <a:solidFill>
                  <a:schemeClr val="tx1"/>
                </a:solidFill>
                <a:latin typeface="+mn-lt"/>
                <a:ea typeface="+mn-ea"/>
                <a:cs typeface="+mn-cs"/>
              </a:rPr>
              <a:t>Article 18 Responsibility of parents and guardians</a:t>
            </a:r>
          </a:p>
          <a:p>
            <a:r>
              <a:rPr lang="en-GB" sz="1200" b="0" i="0" u="none" strike="noStrike" kern="1200" baseline="0" dirty="0" smtClean="0">
                <a:solidFill>
                  <a:schemeClr val="tx1"/>
                </a:solidFill>
                <a:latin typeface="+mn-lt"/>
                <a:ea typeface="+mn-ea"/>
                <a:cs typeface="+mn-cs"/>
              </a:rPr>
              <a:t>Article 24 Protection of health and access to health care</a:t>
            </a:r>
          </a:p>
          <a:p>
            <a:r>
              <a:rPr lang="en-GB" sz="1200" b="0" i="0" u="none" strike="noStrike" kern="1200" baseline="0" dirty="0" smtClean="0">
                <a:solidFill>
                  <a:schemeClr val="tx1"/>
                </a:solidFill>
                <a:latin typeface="+mn-lt"/>
                <a:ea typeface="+mn-ea"/>
                <a:cs typeface="+mn-cs"/>
              </a:rPr>
              <a:t>Article 26 Social security</a:t>
            </a:r>
          </a:p>
          <a:p>
            <a:r>
              <a:rPr lang="en-GB" sz="1200" b="0" i="0" u="none" strike="noStrike" kern="1200" baseline="0" dirty="0" smtClean="0">
                <a:solidFill>
                  <a:schemeClr val="tx1"/>
                </a:solidFill>
                <a:latin typeface="+mn-lt"/>
                <a:ea typeface="+mn-ea"/>
                <a:cs typeface="+mn-cs"/>
              </a:rPr>
              <a:t>Article 27 Adequate living standards</a:t>
            </a:r>
          </a:p>
          <a:p>
            <a:r>
              <a:rPr lang="en-GB" sz="1200" b="0" i="0" u="none" strike="noStrike" kern="1200" baseline="0" dirty="0" smtClean="0">
                <a:solidFill>
                  <a:schemeClr val="tx1"/>
                </a:solidFill>
                <a:latin typeface="+mn-lt"/>
                <a:ea typeface="+mn-ea"/>
                <a:cs typeface="+mn-cs"/>
              </a:rPr>
              <a:t>Article 31 Right to rest and leisure</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IV. BEING FREE FROM HARM: OUR RIGHT TO PROTECTION</a:t>
            </a:r>
          </a:p>
          <a:p>
            <a:r>
              <a:rPr lang="en-GB" sz="1200" b="0" i="0" u="none" strike="noStrike" kern="1200" baseline="0" dirty="0" smtClean="0">
                <a:solidFill>
                  <a:schemeClr val="tx1"/>
                </a:solidFill>
                <a:latin typeface="+mn-lt"/>
                <a:ea typeface="+mn-ea"/>
                <a:cs typeface="+mn-cs"/>
              </a:rPr>
              <a:t>Article 2 Principle of non-discrimination</a:t>
            </a:r>
          </a:p>
          <a:p>
            <a:r>
              <a:rPr lang="en-GB" sz="1200" b="0" i="0" u="none" strike="noStrike" kern="1200" baseline="0" dirty="0" smtClean="0">
                <a:solidFill>
                  <a:schemeClr val="tx1"/>
                </a:solidFill>
                <a:latin typeface="+mn-lt"/>
                <a:ea typeface="+mn-ea"/>
                <a:cs typeface="+mn-cs"/>
              </a:rPr>
              <a:t>Article 11 Protection from kidnapping and abduction</a:t>
            </a:r>
          </a:p>
          <a:p>
            <a:r>
              <a:rPr lang="en-GB" sz="1200" b="0" i="0" u="none" strike="noStrike" kern="1200" baseline="0" dirty="0" smtClean="0">
                <a:solidFill>
                  <a:schemeClr val="tx1"/>
                </a:solidFill>
                <a:latin typeface="+mn-lt"/>
                <a:ea typeface="+mn-ea"/>
                <a:cs typeface="+mn-cs"/>
              </a:rPr>
              <a:t>Article 19 Protection from abuse and neglect</a:t>
            </a:r>
          </a:p>
          <a:p>
            <a:r>
              <a:rPr lang="en-GB" sz="1200" b="0" i="0" u="none" strike="noStrike" kern="1200" baseline="0" dirty="0" smtClean="0">
                <a:solidFill>
                  <a:schemeClr val="tx1"/>
                </a:solidFill>
                <a:latin typeface="+mn-lt"/>
                <a:ea typeface="+mn-ea"/>
                <a:cs typeface="+mn-cs"/>
              </a:rPr>
              <a:t>Article 20 Care for young people without families</a:t>
            </a:r>
          </a:p>
          <a:p>
            <a:r>
              <a:rPr lang="en-GB" sz="1200" b="0" i="0" u="none" strike="noStrike" kern="1200" baseline="0" dirty="0" smtClean="0">
                <a:solidFill>
                  <a:schemeClr val="tx1"/>
                </a:solidFill>
                <a:latin typeface="+mn-lt"/>
                <a:ea typeface="+mn-ea"/>
                <a:cs typeface="+mn-cs"/>
              </a:rPr>
              <a:t>Article 22 Protection of child refugees</a:t>
            </a:r>
          </a:p>
          <a:p>
            <a:r>
              <a:rPr lang="en-GB" sz="1200" b="0" i="0" u="none" strike="noStrike" kern="1200" baseline="0" dirty="0" smtClean="0">
                <a:solidFill>
                  <a:schemeClr val="tx1"/>
                </a:solidFill>
                <a:latin typeface="+mn-lt"/>
                <a:ea typeface="+mn-ea"/>
                <a:cs typeface="+mn-cs"/>
              </a:rPr>
              <a:t>Article 32 Protection from economic exploitation</a:t>
            </a:r>
          </a:p>
          <a:p>
            <a:r>
              <a:rPr lang="en-GB" sz="1200" b="0" i="0" u="none" strike="noStrike" kern="1200" baseline="0" dirty="0" smtClean="0">
                <a:solidFill>
                  <a:schemeClr val="tx1"/>
                </a:solidFill>
                <a:latin typeface="+mn-lt"/>
                <a:ea typeface="+mn-ea"/>
                <a:cs typeface="+mn-cs"/>
              </a:rPr>
              <a:t>Article 33 Protection from drugs</a:t>
            </a:r>
          </a:p>
          <a:p>
            <a:r>
              <a:rPr lang="fr-FR" sz="1200" b="0" i="0" u="none" strike="noStrike" kern="1200" baseline="0" dirty="0" smtClean="0">
                <a:solidFill>
                  <a:schemeClr val="tx1"/>
                </a:solidFill>
                <a:latin typeface="+mn-lt"/>
                <a:ea typeface="+mn-ea"/>
                <a:cs typeface="+mn-cs"/>
              </a:rPr>
              <a:t>Article 34 Protection </a:t>
            </a:r>
            <a:r>
              <a:rPr lang="fr-FR" sz="1200" b="0" i="0" u="none" strike="noStrike" kern="1200" baseline="0" dirty="0" err="1" smtClean="0">
                <a:solidFill>
                  <a:schemeClr val="tx1"/>
                </a:solidFill>
                <a:latin typeface="+mn-lt"/>
                <a:ea typeface="+mn-ea"/>
                <a:cs typeface="+mn-cs"/>
              </a:rPr>
              <a:t>from</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sexual</a:t>
            </a:r>
            <a:r>
              <a:rPr lang="fr-FR" sz="1200" b="0" i="0" u="none" strike="noStrike" kern="1200" baseline="0" dirty="0" smtClean="0">
                <a:solidFill>
                  <a:schemeClr val="tx1"/>
                </a:solidFill>
                <a:latin typeface="+mn-lt"/>
                <a:ea typeface="+mn-ea"/>
                <a:cs typeface="+mn-cs"/>
              </a:rPr>
              <a:t> exploitation</a:t>
            </a:r>
          </a:p>
          <a:p>
            <a:r>
              <a:rPr lang="en-GB" sz="1200" b="0" i="0" u="none" strike="noStrike" kern="1200" baseline="0" dirty="0" smtClean="0">
                <a:solidFill>
                  <a:schemeClr val="tx1"/>
                </a:solidFill>
                <a:latin typeface="+mn-lt"/>
                <a:ea typeface="+mn-ea"/>
                <a:cs typeface="+mn-cs"/>
              </a:rPr>
              <a:t>Article 35 Protection from sale and trafficking</a:t>
            </a:r>
          </a:p>
          <a:p>
            <a:r>
              <a:rPr lang="en-GB" sz="1200" b="0" i="0" u="none" strike="noStrike" kern="1200" baseline="0" dirty="0" smtClean="0">
                <a:solidFill>
                  <a:schemeClr val="tx1"/>
                </a:solidFill>
                <a:latin typeface="+mn-lt"/>
                <a:ea typeface="+mn-ea"/>
                <a:cs typeface="+mn-cs"/>
              </a:rPr>
              <a:t>Article 36 Protection from all other forms of exploitation</a:t>
            </a:r>
          </a:p>
          <a:p>
            <a:r>
              <a:rPr lang="en-GB" sz="1200" b="0" i="0" u="none" strike="noStrike" kern="1200" baseline="0" dirty="0" smtClean="0">
                <a:solidFill>
                  <a:schemeClr val="tx1"/>
                </a:solidFill>
                <a:latin typeface="+mn-lt"/>
                <a:ea typeface="+mn-ea"/>
                <a:cs typeface="+mn-cs"/>
              </a:rPr>
              <a:t>Article 37 Protection from torture and cruel treatment</a:t>
            </a:r>
          </a:p>
          <a:p>
            <a:r>
              <a:rPr lang="en-GB" sz="1200" b="0" i="0" u="none" strike="noStrike" kern="1200" baseline="0" dirty="0" smtClean="0">
                <a:solidFill>
                  <a:schemeClr val="tx1"/>
                </a:solidFill>
                <a:latin typeface="+mn-lt"/>
                <a:ea typeface="+mn-ea"/>
                <a:cs typeface="+mn-cs"/>
              </a:rPr>
              <a:t>Article 38 Wars and armed conflicts</a:t>
            </a:r>
          </a:p>
          <a:p>
            <a:r>
              <a:rPr lang="en-GB" sz="1200" b="0" i="0" u="none" strike="noStrike" kern="1200" baseline="0" dirty="0" smtClean="0">
                <a:solidFill>
                  <a:schemeClr val="tx1"/>
                </a:solidFill>
                <a:latin typeface="+mn-lt"/>
                <a:ea typeface="+mn-ea"/>
                <a:cs typeface="+mn-cs"/>
              </a:rPr>
              <a:t>Article 39 Social reintegration of child victims</a:t>
            </a:r>
          </a:p>
          <a:p>
            <a:r>
              <a:rPr lang="en-GB" sz="1200" b="0" i="0" u="none" strike="noStrike" kern="1200" baseline="0" dirty="0" smtClean="0">
                <a:solidFill>
                  <a:schemeClr val="tx1"/>
                </a:solidFill>
                <a:latin typeface="+mn-lt"/>
                <a:ea typeface="+mn-ea"/>
                <a:cs typeface="+mn-cs"/>
              </a:rPr>
              <a:t>Article 40 Treatment of children by penal law</a:t>
            </a:r>
          </a:p>
          <a:p>
            <a:r>
              <a:rPr lang="en-GB" sz="1200" b="0" i="0" u="none" strike="noStrike" kern="1200" baseline="0" dirty="0" smtClean="0">
                <a:solidFill>
                  <a:schemeClr val="tx1"/>
                </a:solidFill>
                <a:latin typeface="+mn-lt"/>
                <a:ea typeface="+mn-ea"/>
                <a:cs typeface="+mn-cs"/>
              </a:rPr>
              <a:t>__________</a:t>
            </a:r>
          </a:p>
          <a:p>
            <a:r>
              <a:rPr lang="en-GB" sz="1200" b="0" i="0" u="none" strike="noStrike" kern="1200" baseline="0" dirty="0" smtClean="0">
                <a:solidFill>
                  <a:schemeClr val="tx1"/>
                </a:solidFill>
                <a:latin typeface="+mn-lt"/>
                <a:ea typeface="+mn-ea"/>
                <a:cs typeface="+mn-cs"/>
              </a:rPr>
              <a:t>1. This is an excerpt from: </a:t>
            </a:r>
            <a:r>
              <a:rPr lang="en-GB" sz="1200" b="0" i="1" u="none" strike="noStrike" kern="1200" baseline="0" dirty="0" smtClean="0">
                <a:solidFill>
                  <a:schemeClr val="tx1"/>
                </a:solidFill>
                <a:latin typeface="+mn-lt"/>
                <a:ea typeface="+mn-ea"/>
                <a:cs typeface="+mn-cs"/>
              </a:rPr>
              <a:t>Say It Right! The Unconventional Canadian Youth Edition of the United Nations Convention</a:t>
            </a:r>
          </a:p>
          <a:p>
            <a:r>
              <a:rPr lang="en-GB" sz="1200" b="0" i="1" u="none" strike="noStrike" kern="1200" baseline="0" dirty="0" smtClean="0">
                <a:solidFill>
                  <a:schemeClr val="tx1"/>
                </a:solidFill>
                <a:latin typeface="+mn-lt"/>
                <a:ea typeface="+mn-ea"/>
                <a:cs typeface="+mn-cs"/>
              </a:rPr>
              <a:t>on the Rights of the Child</a:t>
            </a:r>
            <a:r>
              <a:rPr lang="en-GB" sz="1200" b="0" i="0" u="none" strike="noStrike" kern="1200" baseline="0" dirty="0" smtClean="0">
                <a:solidFill>
                  <a:schemeClr val="tx1"/>
                </a:solidFill>
                <a:latin typeface="+mn-lt"/>
                <a:ea typeface="+mn-ea"/>
                <a:cs typeface="+mn-cs"/>
              </a:rPr>
              <a:t>. </a:t>
            </a:r>
            <a:endParaRPr lang="en-GB" b="1" dirty="0" smtClean="0">
              <a:effectLst/>
            </a:endParaRPr>
          </a:p>
          <a:p>
            <a:endParaRPr lang="en-GB" b="1"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effectLst/>
              </a:rPr>
              <a:t>The Following is an overview of the Full</a:t>
            </a:r>
            <a:r>
              <a:rPr lang="en-GB" b="1" baseline="0" dirty="0" smtClean="0">
                <a:effectLst/>
              </a:rPr>
              <a:t> </a:t>
            </a:r>
            <a:r>
              <a:rPr lang="en-GB" b="1" dirty="0" smtClean="0"/>
              <a:t>United Nations Convention on the Rights of the Child.</a:t>
            </a:r>
            <a:endParaRPr lang="en-GB" b="1" dirty="0" smtClean="0">
              <a:effectLst/>
            </a:endParaRPr>
          </a:p>
          <a:p>
            <a:endParaRPr lang="en-GB" dirty="0" smtClean="0">
              <a:effectLst/>
            </a:endParaRPr>
          </a:p>
          <a:p>
            <a:r>
              <a:rPr lang="en-GB" b="1" dirty="0" smtClean="0">
                <a:effectLst/>
              </a:rPr>
              <a:t>Preamble:</a:t>
            </a:r>
            <a:r>
              <a:rPr lang="en-GB" dirty="0" smtClean="0">
                <a:effectLst/>
              </a:rPr>
              <a:t> Recognises many of the principles outlines in the Declaration on the Rights of the Child such as family as the best environment for a child to grow, the importance of child protection, best interest of the child, recognising child participation, etc.</a:t>
            </a:r>
          </a:p>
          <a:p>
            <a:endParaRPr lang="en-GB" dirty="0" smtClean="0">
              <a:effectLst/>
            </a:endParaRPr>
          </a:p>
          <a:p>
            <a:r>
              <a:rPr lang="en-GB" b="1" dirty="0" smtClean="0">
                <a:effectLst/>
              </a:rPr>
              <a:t>Article 1:</a:t>
            </a:r>
            <a:r>
              <a:rPr lang="en-GB" dirty="0" smtClean="0">
                <a:effectLst/>
              </a:rPr>
              <a:t> According to the convention a child is any person how has not reached the age of eighteen unless a different age of maturity is specified in any country's law. </a:t>
            </a:r>
          </a:p>
          <a:p>
            <a:endParaRPr lang="en-GB" dirty="0" smtClean="0">
              <a:effectLst/>
            </a:endParaRPr>
          </a:p>
          <a:p>
            <a:r>
              <a:rPr lang="en-GB" b="1" dirty="0" smtClean="0">
                <a:effectLst/>
              </a:rPr>
              <a:t>Article2:</a:t>
            </a:r>
            <a:r>
              <a:rPr lang="en-GB" dirty="0" smtClean="0">
                <a:effectLst/>
              </a:rPr>
              <a:t> It is the duty of the state (each country) to uphold the articles in the convention and apply it to all children regardless of the child's or the family's race, colour, sex, language, religion, political or other opinion, national, ethnic or social origin, property, disability, birth or other status. The state should protect the child against all forms of discrimination.</a:t>
            </a:r>
          </a:p>
          <a:p>
            <a:r>
              <a:rPr lang="en-GB" dirty="0" smtClean="0">
                <a:effectLst/>
              </a:rPr>
              <a:t> </a:t>
            </a:r>
          </a:p>
          <a:p>
            <a:r>
              <a:rPr lang="en-GB" b="1" dirty="0" smtClean="0">
                <a:effectLst/>
              </a:rPr>
              <a:t>Article 3:</a:t>
            </a:r>
            <a:r>
              <a:rPr lang="en-GB" dirty="0" smtClean="0">
                <a:effectLst/>
              </a:rPr>
              <a:t> the state will always act in the best interest of the child while taking into consideration the rights and duties of the guardians. The state shall ensure all institutions government or not adhere to this dictum.</a:t>
            </a:r>
          </a:p>
          <a:p>
            <a:r>
              <a:rPr lang="en-GB" dirty="0" smtClean="0">
                <a:effectLst/>
              </a:rPr>
              <a:t> </a:t>
            </a:r>
          </a:p>
          <a:p>
            <a:r>
              <a:rPr lang="en-GB" b="1" dirty="0" smtClean="0">
                <a:effectLst/>
              </a:rPr>
              <a:t>Article 4:</a:t>
            </a:r>
            <a:r>
              <a:rPr lang="en-GB" dirty="0" smtClean="0">
                <a:effectLst/>
              </a:rPr>
              <a:t> The state must make laws, implement policies and programmes and undertake other measures to unsure the rights set out in the convention are fulfilled.</a:t>
            </a:r>
          </a:p>
          <a:p>
            <a:r>
              <a:rPr lang="en-GB" dirty="0" smtClean="0">
                <a:effectLst/>
              </a:rPr>
              <a:t> </a:t>
            </a:r>
          </a:p>
          <a:p>
            <a:r>
              <a:rPr lang="en-GB" b="1" dirty="0" smtClean="0">
                <a:effectLst/>
              </a:rPr>
              <a:t>Article 5:</a:t>
            </a:r>
            <a:r>
              <a:rPr lang="en-GB" dirty="0" smtClean="0">
                <a:effectLst/>
              </a:rPr>
              <a:t> The state will keep in mind the rights of the guardians of the child or any other family member or community as in accordance with local customs</a:t>
            </a:r>
          </a:p>
          <a:p>
            <a:r>
              <a:rPr lang="en-GB" dirty="0" smtClean="0">
                <a:effectLst/>
              </a:rPr>
              <a:t> </a:t>
            </a:r>
          </a:p>
          <a:p>
            <a:r>
              <a:rPr lang="en-GB" b="1" dirty="0" smtClean="0">
                <a:effectLst/>
              </a:rPr>
              <a:t>Article 6:</a:t>
            </a:r>
            <a:r>
              <a:rPr lang="en-GB" dirty="0" smtClean="0">
                <a:effectLst/>
              </a:rPr>
              <a:t> States recognise that every child has the inherent right to life, and must work to ensure the survival and development of the child. </a:t>
            </a:r>
          </a:p>
          <a:p>
            <a:endParaRPr lang="en-GB" dirty="0" smtClean="0">
              <a:effectLst/>
            </a:endParaRPr>
          </a:p>
          <a:p>
            <a:r>
              <a:rPr lang="en-GB" b="1" dirty="0" smtClean="0">
                <a:effectLst/>
              </a:rPr>
              <a:t>Article 7:</a:t>
            </a:r>
            <a:r>
              <a:rPr lang="en-GB" dirty="0" smtClean="0">
                <a:effectLst/>
              </a:rPr>
              <a:t> Every child has the right to a name, birth registration and nationality. As far as possible every child has the right to know and be cared for by his/her parents. The state should make laws and provisions especially for stateless children.</a:t>
            </a:r>
          </a:p>
          <a:p>
            <a:r>
              <a:rPr lang="en-GB" dirty="0" smtClean="0">
                <a:effectLst/>
              </a:rPr>
              <a:t> </a:t>
            </a:r>
          </a:p>
          <a:p>
            <a:r>
              <a:rPr lang="en-GB" b="1" dirty="0" smtClean="0">
                <a:effectLst/>
              </a:rPr>
              <a:t>Article 8:</a:t>
            </a:r>
            <a:r>
              <a:rPr lang="en-GB" dirty="0" smtClean="0">
                <a:effectLst/>
              </a:rPr>
              <a:t> A child has the right to preserve his/her identity including nationality, name and family relations without unlawful interference. </a:t>
            </a:r>
          </a:p>
          <a:p>
            <a:endParaRPr lang="en-GB" dirty="0" smtClean="0">
              <a:effectLst/>
            </a:endParaRPr>
          </a:p>
          <a:p>
            <a:r>
              <a:rPr lang="en-GB" b="1" dirty="0" smtClean="0">
                <a:effectLst/>
              </a:rPr>
              <a:t>Article 9:</a:t>
            </a:r>
            <a:r>
              <a:rPr lang="en-GB" dirty="0" smtClean="0">
                <a:effectLst/>
              </a:rPr>
              <a:t> Every child has the right not to be separated from their parents against his/her will unless it is in his/her best interest. Any legal proceeding of separation shall be attended by all involved parties including the parents. The right has the right to maintain contact with his/her parent as long as it's not against his/her best interest. If the state is the cause of separation than the parents, child or any other family member has the right to know the whereabouts of the absent member. </a:t>
            </a:r>
          </a:p>
          <a:p>
            <a:endParaRPr lang="en-GB" dirty="0" smtClean="0">
              <a:effectLst/>
            </a:endParaRPr>
          </a:p>
          <a:p>
            <a:r>
              <a:rPr lang="en-GB" b="1" dirty="0" smtClean="0">
                <a:effectLst/>
              </a:rPr>
              <a:t>Article 10:</a:t>
            </a:r>
            <a:r>
              <a:rPr lang="en-GB" dirty="0" smtClean="0">
                <a:effectLst/>
              </a:rPr>
              <a:t> Every child and family has the right to enter or leave a state at any time they wish as long as it is in accordance with the laws of each state. If a child is in the different state as the parents the child has the right to maintain contact with his/her parent as long as it's not against his/her best interest </a:t>
            </a:r>
          </a:p>
          <a:p>
            <a:r>
              <a:rPr lang="en-GB" b="1" dirty="0" smtClean="0">
                <a:effectLst/>
              </a:rPr>
              <a:t>Article 11:</a:t>
            </a:r>
            <a:r>
              <a:rPr lang="en-GB" dirty="0" smtClean="0">
                <a:effectLst/>
              </a:rPr>
              <a:t> The state shall combat child trafficking. </a:t>
            </a:r>
          </a:p>
          <a:p>
            <a:endParaRPr lang="en-GB" dirty="0" smtClean="0">
              <a:effectLst/>
            </a:endParaRPr>
          </a:p>
          <a:p>
            <a:r>
              <a:rPr lang="en-GB" b="1" dirty="0" smtClean="0">
                <a:effectLst/>
              </a:rPr>
              <a:t>Article 12:</a:t>
            </a:r>
            <a:r>
              <a:rPr lang="en-GB" dirty="0" smtClean="0">
                <a:effectLst/>
              </a:rPr>
              <a:t> The state shall ensure the child's right to form and express views with regard to things that affect him/her in accordance with the maturity and age of the child. A child shall hence we allowed to be heard in any judicial proceeding concerning the child directly or indirectly through a representative</a:t>
            </a:r>
          </a:p>
          <a:p>
            <a:r>
              <a:rPr lang="en-GB" dirty="0" smtClean="0">
                <a:effectLst/>
              </a:rPr>
              <a:t> </a:t>
            </a:r>
          </a:p>
          <a:p>
            <a:r>
              <a:rPr lang="en-GB" b="1" dirty="0" smtClean="0">
                <a:effectLst/>
              </a:rPr>
              <a:t>Article 13:</a:t>
            </a:r>
            <a:r>
              <a:rPr lang="en-GB" dirty="0" smtClean="0">
                <a:effectLst/>
              </a:rPr>
              <a:t> Children have a right to free expression and this includes right to information and ideas of all kinds and in any medium. This is only restricted by the violation of others rights or a threat to national security.</a:t>
            </a:r>
          </a:p>
          <a:p>
            <a:r>
              <a:rPr lang="en-GB" dirty="0" smtClean="0">
                <a:effectLst/>
              </a:rPr>
              <a:t> </a:t>
            </a:r>
          </a:p>
          <a:p>
            <a:r>
              <a:rPr lang="en-GB" b="1" dirty="0" smtClean="0">
                <a:effectLst/>
              </a:rPr>
              <a:t>Article 14:</a:t>
            </a:r>
            <a:r>
              <a:rPr lang="en-GB" dirty="0" smtClean="0">
                <a:effectLst/>
              </a:rPr>
              <a:t> Every child has the right to freedom of thought, conscience and religion. The state must respect the parents' right to guide the child in this regard. Freedom to manifest ones religion is only restricted if the act is harmful to others. </a:t>
            </a:r>
          </a:p>
          <a:p>
            <a:endParaRPr lang="en-GB" dirty="0" smtClean="0">
              <a:effectLst/>
            </a:endParaRPr>
          </a:p>
          <a:p>
            <a:r>
              <a:rPr lang="en-GB" b="1" dirty="0" smtClean="0">
                <a:effectLst/>
              </a:rPr>
              <a:t>Article 15:</a:t>
            </a:r>
            <a:r>
              <a:rPr lang="en-GB" dirty="0" smtClean="0">
                <a:effectLst/>
              </a:rPr>
              <a:t> Every child has the right to freedom of association and peaceful assembly unless the act is illegal or harmful to others. </a:t>
            </a:r>
          </a:p>
          <a:p>
            <a:endParaRPr lang="en-GB" dirty="0" smtClean="0">
              <a:effectLst/>
            </a:endParaRPr>
          </a:p>
          <a:p>
            <a:r>
              <a:rPr lang="en-GB" b="1" dirty="0" smtClean="0">
                <a:effectLst/>
              </a:rPr>
              <a:t>Article 16:</a:t>
            </a:r>
            <a:r>
              <a:rPr lang="en-GB" dirty="0" smtClean="0">
                <a:effectLst/>
              </a:rPr>
              <a:t> Children have the right to privacy and the right to be protected by law against such interference of attacks </a:t>
            </a:r>
          </a:p>
          <a:p>
            <a:endParaRPr lang="en-GB" dirty="0" smtClean="0">
              <a:effectLst/>
            </a:endParaRPr>
          </a:p>
          <a:p>
            <a:r>
              <a:rPr lang="en-GB" b="1" dirty="0" smtClean="0">
                <a:effectLst/>
              </a:rPr>
              <a:t>Article 17:</a:t>
            </a:r>
            <a:r>
              <a:rPr lang="en-GB" dirty="0" smtClean="0">
                <a:effectLst/>
              </a:rPr>
              <a:t> The state shall ensure that a child has access to national and international information that is aimed at the child's well being. For example they may encourage mass media to produce programmes that are informational for children and encourage the production of children's books and magazines. </a:t>
            </a:r>
          </a:p>
          <a:p>
            <a:endParaRPr lang="en-GB" dirty="0" smtClean="0">
              <a:effectLst/>
            </a:endParaRPr>
          </a:p>
          <a:p>
            <a:r>
              <a:rPr lang="en-GB" b="1" dirty="0" smtClean="0">
                <a:effectLst/>
              </a:rPr>
              <a:t>Article 18:</a:t>
            </a:r>
            <a:r>
              <a:rPr lang="en-GB" dirty="0" smtClean="0">
                <a:effectLst/>
              </a:rPr>
              <a:t> The state shall ensure the recognition of responsibility of both parents to care for a child as long as it is in her/his best interest. The state shall give appropriate guidance and assistance to parents to uphold the rights of the child. Children of working parents have the right to access child-care services. </a:t>
            </a:r>
          </a:p>
          <a:p>
            <a:endParaRPr lang="en-GB" dirty="0" smtClean="0">
              <a:effectLst/>
            </a:endParaRPr>
          </a:p>
          <a:p>
            <a:r>
              <a:rPr lang="en-GB" b="1" dirty="0" smtClean="0">
                <a:effectLst/>
              </a:rPr>
              <a:t>Article 19:</a:t>
            </a:r>
            <a:r>
              <a:rPr lang="en-GB" dirty="0" smtClean="0">
                <a:effectLst/>
              </a:rPr>
              <a:t> The state shall take all types of actions to protect the child from any form of abuse, exploitation or neglect. The state shall create system to ensure the child receives all needed support in form of prevention, protection and rehabilitation. </a:t>
            </a:r>
          </a:p>
          <a:p>
            <a:endParaRPr lang="en-GB" dirty="0" smtClean="0">
              <a:effectLst/>
            </a:endParaRPr>
          </a:p>
          <a:p>
            <a:r>
              <a:rPr lang="en-GB" b="1" dirty="0" smtClean="0">
                <a:effectLst/>
              </a:rPr>
              <a:t>Article 20:</a:t>
            </a:r>
            <a:r>
              <a:rPr lang="en-GB" dirty="0" smtClean="0">
                <a:effectLst/>
              </a:rPr>
              <a:t> Children have the right to protection by the state when they temporarily or permanently deprived of their family environment or if the environment has proven to be harmful for them. The state shall find alternate care for the child such as foster care, adoption or </a:t>
            </a:r>
            <a:r>
              <a:rPr lang="en-GB" dirty="0" err="1" smtClean="0">
                <a:effectLst/>
              </a:rPr>
              <a:t>kafalah</a:t>
            </a:r>
            <a:r>
              <a:rPr lang="en-GB" dirty="0" smtClean="0">
                <a:effectLst/>
              </a:rPr>
              <a:t> of Islamic law. The cultural, linguistic and religious background of the child should be continued as far as possible. </a:t>
            </a:r>
          </a:p>
          <a:p>
            <a:endParaRPr lang="en-GB" dirty="0" smtClean="0">
              <a:effectLst/>
            </a:endParaRPr>
          </a:p>
          <a:p>
            <a:r>
              <a:rPr lang="en-GB" b="1" dirty="0" smtClean="0">
                <a:effectLst/>
              </a:rPr>
              <a:t>Article 21:</a:t>
            </a:r>
            <a:r>
              <a:rPr lang="en-GB" dirty="0" smtClean="0">
                <a:effectLst/>
              </a:rPr>
              <a:t> All states shall permit and recognise the process of adoption. Adoption will be carried out only by a competent authority who will sure the adoption is permissible. Inter-country adoption will be permitted as an alter form of care only if that care cannot be provided for in the child's own country. The state must ensure that inter-country adoption does not result in financial gain, and that both national and international adoption is held to the same safeguards and standards. </a:t>
            </a:r>
          </a:p>
          <a:p>
            <a:endParaRPr lang="en-GB" dirty="0" smtClean="0">
              <a:effectLst/>
            </a:endParaRPr>
          </a:p>
          <a:p>
            <a:r>
              <a:rPr lang="en-GB" b="1" dirty="0" smtClean="0">
                <a:effectLst/>
              </a:rPr>
              <a:t>Article 22:</a:t>
            </a:r>
            <a:r>
              <a:rPr lang="en-GB" dirty="0" smtClean="0">
                <a:effectLst/>
              </a:rPr>
              <a:t> Children seeking refugee status and recognised as refuges with or without their parents shall be granted such a status by the state and have the same rights as all children in accordance with this convention and any other human rights treaty. The state shall with the assistance of other international bodies try and reunite the child with his family or provide the child with the appropriate care.</a:t>
            </a:r>
          </a:p>
          <a:p>
            <a:r>
              <a:rPr lang="en-GB" dirty="0" smtClean="0">
                <a:effectLst/>
              </a:rPr>
              <a:t> </a:t>
            </a:r>
          </a:p>
          <a:p>
            <a:r>
              <a:rPr lang="en-GB" b="1" dirty="0" smtClean="0">
                <a:effectLst/>
              </a:rPr>
              <a:t>Article 23:</a:t>
            </a:r>
            <a:r>
              <a:rPr lang="en-GB" dirty="0" smtClean="0">
                <a:effectLst/>
              </a:rPr>
              <a:t> States recognise that children with disabilities (mental or physical) have the right to a life with dignity and all other rights of this convention. The State also recognises the need to provide children with disabilities with special care, family assistance, free education, health, training, etc in accordance with the family's financial situation and aim for the child's social integration. The state shall also take measure to prevent the disabilities in children. </a:t>
            </a:r>
          </a:p>
          <a:p>
            <a:endParaRPr lang="en-GB" dirty="0" smtClean="0">
              <a:effectLst/>
            </a:endParaRPr>
          </a:p>
          <a:p>
            <a:r>
              <a:rPr lang="en-GB" b="1" dirty="0" smtClean="0">
                <a:effectLst/>
              </a:rPr>
              <a:t>Article 24:</a:t>
            </a:r>
            <a:r>
              <a:rPr lang="en-GB" dirty="0" smtClean="0">
                <a:effectLst/>
              </a:rPr>
              <a:t> Every child has the right to access health services and attain the highest degree of health. To do so the state shall reduce the infant mortality rate, ensure medical assistance, provide prenatal and post natal care of mothers and child, combat diseases and malnutrition, create awareness of correct health practises, and development preventive measure to protect children from possible risks. The state shall also abolish all traditional practises detrimental to a child's health. </a:t>
            </a:r>
          </a:p>
          <a:p>
            <a:r>
              <a:rPr lang="en-GB" b="1" dirty="0" smtClean="0">
                <a:effectLst/>
              </a:rPr>
              <a:t>Article 25:</a:t>
            </a:r>
            <a:r>
              <a:rPr lang="en-GB" dirty="0" smtClean="0">
                <a:effectLst/>
              </a:rPr>
              <a:t> All treatments administered to children are subject to periodic review. </a:t>
            </a:r>
          </a:p>
          <a:p>
            <a:endParaRPr lang="en-GB" dirty="0" smtClean="0">
              <a:effectLst/>
            </a:endParaRPr>
          </a:p>
          <a:p>
            <a:r>
              <a:rPr lang="en-GB" b="1" dirty="0" smtClean="0">
                <a:effectLst/>
              </a:rPr>
              <a:t>Article 26:</a:t>
            </a:r>
            <a:r>
              <a:rPr lang="en-GB" dirty="0" smtClean="0">
                <a:effectLst/>
              </a:rPr>
              <a:t> Every child has the right to social security and social insurance. Benefits under state laws should take into account the economic and social needs of the families. </a:t>
            </a:r>
          </a:p>
          <a:p>
            <a:endParaRPr lang="en-GB" dirty="0" smtClean="0">
              <a:effectLst/>
            </a:endParaRPr>
          </a:p>
          <a:p>
            <a:r>
              <a:rPr lang="en-GB" b="1" dirty="0" smtClean="0">
                <a:effectLst/>
              </a:rPr>
              <a:t>Article 27:</a:t>
            </a:r>
            <a:r>
              <a:rPr lang="en-GB" dirty="0" smtClean="0">
                <a:effectLst/>
              </a:rPr>
              <a:t> Every child has the right to a standard of living required for his/her development. Parents have the duty to ensure this standard to the best of their ability. The state shall assist parents or others responsible for the child who require the help, and secure the maintenance of the child from those financially responsible within the state or abroad.</a:t>
            </a:r>
          </a:p>
          <a:p>
            <a:r>
              <a:rPr lang="en-GB" dirty="0" smtClean="0">
                <a:effectLst/>
              </a:rPr>
              <a:t> </a:t>
            </a:r>
          </a:p>
          <a:p>
            <a:r>
              <a:rPr lang="en-GB" b="1" dirty="0" smtClean="0">
                <a:effectLst/>
              </a:rPr>
              <a:t>Article 28:</a:t>
            </a:r>
            <a:r>
              <a:rPr lang="en-GB" dirty="0" smtClean="0">
                <a:effectLst/>
              </a:rPr>
              <a:t> All children have the right to education. The state shall endeavour to provide free primary education, encourage different forms of secondary education, make higher forms of education accessible, make vocational information available and encourage school retention and prevent drop outs. School discipline should not be in violation of child rights.</a:t>
            </a:r>
          </a:p>
          <a:p>
            <a:r>
              <a:rPr lang="en-GB" dirty="0" smtClean="0">
                <a:effectLst/>
              </a:rPr>
              <a:t> </a:t>
            </a:r>
          </a:p>
          <a:p>
            <a:r>
              <a:rPr lang="en-GB" b="1" dirty="0" smtClean="0">
                <a:effectLst/>
              </a:rPr>
              <a:t>Article 29:</a:t>
            </a:r>
            <a:r>
              <a:rPr lang="en-GB" dirty="0" smtClean="0">
                <a:effectLst/>
              </a:rPr>
              <a:t> Child education should be geared towards the complete development of the child, in accordance with the child's cultural identity and human rights treaties, and to prepare the child for responsible life in society. It should not be detrimental to the environment. People may be allowed to establish educational institutes in accordance with these standards. </a:t>
            </a:r>
          </a:p>
          <a:p>
            <a:endParaRPr lang="en-GB" dirty="0" smtClean="0">
              <a:effectLst/>
            </a:endParaRPr>
          </a:p>
          <a:p>
            <a:r>
              <a:rPr lang="en-GB" b="1" dirty="0" smtClean="0">
                <a:effectLst/>
              </a:rPr>
              <a:t>Article 30:</a:t>
            </a:r>
            <a:r>
              <a:rPr lang="en-GB" dirty="0" smtClean="0">
                <a:effectLst/>
              </a:rPr>
              <a:t> Children of minority communities have the right to practise and adopt the culture, languages and traditions of their community. </a:t>
            </a:r>
          </a:p>
          <a:p>
            <a:endParaRPr lang="en-GB" dirty="0" smtClean="0">
              <a:effectLst/>
            </a:endParaRPr>
          </a:p>
          <a:p>
            <a:r>
              <a:rPr lang="en-GB" b="1" dirty="0" smtClean="0">
                <a:effectLst/>
              </a:rPr>
              <a:t>Article 31:</a:t>
            </a:r>
            <a:r>
              <a:rPr lang="en-GB" dirty="0" smtClean="0">
                <a:effectLst/>
              </a:rPr>
              <a:t> Every child has the right to leisure, play and participation in cultural events. The state should encourage child participation in such events. </a:t>
            </a:r>
          </a:p>
          <a:p>
            <a:endParaRPr lang="en-GB" dirty="0" smtClean="0">
              <a:effectLst/>
            </a:endParaRPr>
          </a:p>
          <a:p>
            <a:r>
              <a:rPr lang="en-GB" b="1" dirty="0" smtClean="0">
                <a:effectLst/>
              </a:rPr>
              <a:t>Article 32: </a:t>
            </a:r>
            <a:r>
              <a:rPr lang="en-GB" dirty="0" smtClean="0">
                <a:effectLst/>
              </a:rPr>
              <a:t>Children have the right to be protected from economic exportation or any work that is harmful to their physical and mental development or considered hazardous or dangerous work. The state must constitute a day that dictates minimum age of employment, conditions of employment and hours of employment with regards to children. </a:t>
            </a:r>
          </a:p>
          <a:p>
            <a:endParaRPr lang="en-GB" dirty="0" smtClean="0">
              <a:effectLst/>
            </a:endParaRPr>
          </a:p>
          <a:p>
            <a:r>
              <a:rPr lang="en-GB" b="1" dirty="0" smtClean="0">
                <a:effectLst/>
              </a:rPr>
              <a:t>Article 33:</a:t>
            </a:r>
            <a:r>
              <a:rPr lang="en-GB" dirty="0" smtClean="0">
                <a:effectLst/>
              </a:rPr>
              <a:t> The state should take measure to protect children from substance abuse and prevent the use of children in the illegal trafficking of such substances. </a:t>
            </a:r>
          </a:p>
          <a:p>
            <a:endParaRPr lang="en-GB" dirty="0" smtClean="0">
              <a:effectLst/>
            </a:endParaRPr>
          </a:p>
          <a:p>
            <a:r>
              <a:rPr lang="en-GB" b="1" dirty="0" smtClean="0">
                <a:effectLst/>
              </a:rPr>
              <a:t>Article 34:</a:t>
            </a:r>
            <a:r>
              <a:rPr lang="en-GB" dirty="0" smtClean="0">
                <a:effectLst/>
              </a:rPr>
              <a:t> Every child has the right to be protected from sexual exploitation and sexual abuse. The state must hence prevent the coercion and prostitution of children for such activities as well as safeguard children from pornographic performances and materials. </a:t>
            </a:r>
          </a:p>
          <a:p>
            <a:endParaRPr lang="en-GB" dirty="0" smtClean="0">
              <a:effectLst/>
            </a:endParaRPr>
          </a:p>
          <a:p>
            <a:r>
              <a:rPr lang="en-GB" b="1" dirty="0" smtClean="0">
                <a:effectLst/>
              </a:rPr>
              <a:t>Article 35:</a:t>
            </a:r>
            <a:r>
              <a:rPr lang="en-GB" dirty="0" smtClean="0">
                <a:effectLst/>
              </a:rPr>
              <a:t> States shall take measure to prevent the abduction or sale of children for any purpose. </a:t>
            </a:r>
          </a:p>
          <a:p>
            <a:endParaRPr lang="en-GB" dirty="0" smtClean="0">
              <a:effectLst/>
            </a:endParaRPr>
          </a:p>
          <a:p>
            <a:r>
              <a:rPr lang="en-GB" b="1" dirty="0" smtClean="0">
                <a:effectLst/>
              </a:rPr>
              <a:t>Article 36:</a:t>
            </a:r>
            <a:r>
              <a:rPr lang="en-GB" dirty="0" smtClean="0">
                <a:effectLst/>
              </a:rPr>
              <a:t> The state shall protect children against any other form of exploitation. </a:t>
            </a:r>
          </a:p>
          <a:p>
            <a:endParaRPr lang="en-GB" dirty="0" smtClean="0">
              <a:effectLst/>
            </a:endParaRPr>
          </a:p>
          <a:p>
            <a:r>
              <a:rPr lang="en-GB" b="1" dirty="0" smtClean="0">
                <a:effectLst/>
              </a:rPr>
              <a:t>Article 37:</a:t>
            </a:r>
            <a:r>
              <a:rPr lang="en-GB" dirty="0" smtClean="0">
                <a:effectLst/>
              </a:rPr>
              <a:t> The state shall ensure that no child is subject to torture or any other cruel inhuman treatment, no child is deprived of his liberty unlawfully, and a child deprived of his liberty is entitled to proper care and humane circumstances, and be provided with legal consult if necessary. </a:t>
            </a:r>
          </a:p>
          <a:p>
            <a:endParaRPr lang="en-GB" dirty="0" smtClean="0">
              <a:effectLst/>
            </a:endParaRPr>
          </a:p>
          <a:p>
            <a:r>
              <a:rPr lang="en-GB" b="1" dirty="0" smtClean="0">
                <a:effectLst/>
              </a:rPr>
              <a:t>Article 38:</a:t>
            </a:r>
            <a:r>
              <a:rPr lang="en-GB" dirty="0" smtClean="0">
                <a:effectLst/>
              </a:rPr>
              <a:t> The state ensures and respects the rules of humanitarian law during times of conflict. The state should also ensure that children below 15 do no participate in the hostilities, and refrain from recruiting them in armed forces. </a:t>
            </a:r>
          </a:p>
          <a:p>
            <a:endParaRPr lang="en-GB" dirty="0" smtClean="0">
              <a:effectLst/>
            </a:endParaRPr>
          </a:p>
          <a:p>
            <a:r>
              <a:rPr lang="en-GB" b="1" dirty="0" smtClean="0">
                <a:effectLst/>
              </a:rPr>
              <a:t>Article 39:</a:t>
            </a:r>
            <a:r>
              <a:rPr lang="en-GB" dirty="0" smtClean="0">
                <a:effectLst/>
              </a:rPr>
              <a:t> The state should ensure the recovery, rehabilitation and reintegration of child victims of neglect, exploitation, or abuse, etc. </a:t>
            </a:r>
          </a:p>
          <a:p>
            <a:endParaRPr lang="en-GB" dirty="0" smtClean="0">
              <a:effectLst/>
            </a:endParaRPr>
          </a:p>
          <a:p>
            <a:r>
              <a:rPr lang="en-GB" b="1" dirty="0" smtClean="0">
                <a:effectLst/>
              </a:rPr>
              <a:t>Article 40:</a:t>
            </a:r>
            <a:r>
              <a:rPr lang="en-GB" dirty="0" smtClean="0">
                <a:effectLst/>
              </a:rPr>
              <a:t> The state shall recognise the right of every child who has committed a crime under the law to a proper care and reintegration into society. No child shall be accused or penalised for an act which is not a recognised crime. A child who has been accused of a crime are presumed innocent, should be informed of the charges against him/her, have the juvenile justice proceeding immediately without delay, not be compelled to give testimony or admit guilt and the right to privacy of all proceedings. States should endeavour to establish laws specifically catered to the needs of children who have been accused or found guilty of any criminal activity and establish a minimum age of guilt. </a:t>
            </a:r>
          </a:p>
          <a:p>
            <a:endParaRPr lang="en-GB" dirty="0" smtClean="0">
              <a:effectLst/>
            </a:endParaRPr>
          </a:p>
          <a:p>
            <a:r>
              <a:rPr lang="en-GB" b="1" dirty="0" smtClean="0">
                <a:effectLst/>
              </a:rPr>
              <a:t>Article 41:</a:t>
            </a:r>
            <a:r>
              <a:rPr lang="en-GB" dirty="0" smtClean="0">
                <a:effectLst/>
              </a:rPr>
              <a:t> The articles of this convention will not take priority over any laws national or intentional that better safeguard the rights of a child.</a:t>
            </a:r>
          </a:p>
          <a:p>
            <a:r>
              <a:rPr lang="en-GB" dirty="0" smtClean="0">
                <a:effectLst/>
              </a:rPr>
              <a:t> </a:t>
            </a:r>
          </a:p>
          <a:p>
            <a:r>
              <a:rPr lang="en-GB" b="1" dirty="0" smtClean="0">
                <a:effectLst/>
              </a:rPr>
              <a:t>Articles 42-54:</a:t>
            </a:r>
            <a:r>
              <a:rPr lang="en-GB" dirty="0" smtClean="0">
                <a:effectLst/>
              </a:rPr>
              <a:t> outline the establishment, composition and responsibilities of the </a:t>
            </a:r>
            <a:r>
              <a:rPr lang="en-GB" dirty="0" smtClean="0">
                <a:effectLst/>
                <a:hlinkClick r:id="rId3"/>
              </a:rPr>
              <a:t>Committee on the Rights of the Child</a:t>
            </a:r>
            <a:r>
              <a:rPr lang="en-GB" dirty="0" smtClean="0">
                <a:effectLst/>
              </a:rPr>
              <a:t>. </a:t>
            </a:r>
          </a:p>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44</a:t>
            </a:fld>
            <a:endParaRPr lang="en-GB"/>
          </a:p>
        </p:txBody>
      </p:sp>
    </p:spTree>
    <p:extLst>
      <p:ext uri="{BB962C8B-B14F-4D97-AF65-F5344CB8AC3E}">
        <p14:creationId xmlns:p14="http://schemas.microsoft.com/office/powerpoint/2010/main" val="14120931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effectLst/>
            </a:endParaRPr>
          </a:p>
          <a:p>
            <a:endParaRPr lang="en-GB" dirty="0" smtClean="0">
              <a:effectLst/>
            </a:endParaRPr>
          </a:p>
          <a:p>
            <a:endParaRPr lang="en-GB" dirty="0" smtClean="0">
              <a:effectLst/>
            </a:endParaRPr>
          </a:p>
        </p:txBody>
      </p:sp>
      <p:sp>
        <p:nvSpPr>
          <p:cNvPr id="4" name="Slide Number Placeholder 3"/>
          <p:cNvSpPr>
            <a:spLocks noGrp="1"/>
          </p:cNvSpPr>
          <p:nvPr>
            <p:ph type="sldNum" sz="quarter" idx="10"/>
          </p:nvPr>
        </p:nvSpPr>
        <p:spPr/>
        <p:txBody>
          <a:bodyPr/>
          <a:lstStyle/>
          <a:p>
            <a:fld id="{E31B40D4-E0BE-4528-A202-D7593C5E8AF8}" type="slidenum">
              <a:rPr lang="en-GB" smtClean="0"/>
              <a:pPr/>
              <a:t>47</a:t>
            </a:fld>
            <a:endParaRPr lang="en-GB"/>
          </a:p>
        </p:txBody>
      </p:sp>
    </p:spTree>
    <p:extLst>
      <p:ext uri="{BB962C8B-B14F-4D97-AF65-F5344CB8AC3E}">
        <p14:creationId xmlns:p14="http://schemas.microsoft.com/office/powerpoint/2010/main" val="3946909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effectLst/>
            </a:endParaRPr>
          </a:p>
          <a:p>
            <a:endParaRPr lang="en-GB" dirty="0" smtClean="0">
              <a:effectLst/>
            </a:endParaRPr>
          </a:p>
          <a:p>
            <a:endParaRPr lang="en-GB" dirty="0" smtClean="0">
              <a:effectLst/>
            </a:endParaRPr>
          </a:p>
        </p:txBody>
      </p:sp>
      <p:sp>
        <p:nvSpPr>
          <p:cNvPr id="4" name="Slide Number Placeholder 3"/>
          <p:cNvSpPr>
            <a:spLocks noGrp="1"/>
          </p:cNvSpPr>
          <p:nvPr>
            <p:ph type="sldNum" sz="quarter" idx="10"/>
          </p:nvPr>
        </p:nvSpPr>
        <p:spPr/>
        <p:txBody>
          <a:bodyPr/>
          <a:lstStyle/>
          <a:p>
            <a:fld id="{E31B40D4-E0BE-4528-A202-D7593C5E8AF8}" type="slidenum">
              <a:rPr lang="en-GB" smtClean="0"/>
              <a:pPr/>
              <a:t>48</a:t>
            </a:fld>
            <a:endParaRPr lang="en-GB"/>
          </a:p>
        </p:txBody>
      </p:sp>
    </p:spTree>
    <p:extLst>
      <p:ext uri="{BB962C8B-B14F-4D97-AF65-F5344CB8AC3E}">
        <p14:creationId xmlns:p14="http://schemas.microsoft.com/office/powerpoint/2010/main" val="2699690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Use the scenario</a:t>
            </a:r>
            <a:r>
              <a:rPr lang="en-GB" sz="1200" kern="1200" baseline="0" dirty="0" smtClean="0">
                <a:solidFill>
                  <a:schemeClr val="tx1"/>
                </a:solidFill>
                <a:effectLst/>
                <a:latin typeface="+mn-lt"/>
                <a:ea typeface="+mn-ea"/>
                <a:cs typeface="+mn-cs"/>
              </a:rPr>
              <a:t> in the </a:t>
            </a:r>
            <a:r>
              <a:rPr lang="en-GB" sz="1200" kern="1200" baseline="0" dirty="0" err="1" smtClean="0">
                <a:solidFill>
                  <a:schemeClr val="tx1"/>
                </a:solidFill>
                <a:effectLst/>
                <a:latin typeface="+mn-lt"/>
                <a:ea typeface="+mn-ea"/>
                <a:cs typeface="+mn-cs"/>
              </a:rPr>
              <a:t>powerpoint</a:t>
            </a:r>
            <a:r>
              <a:rPr lang="en-GB" sz="1200" kern="1200" dirty="0" smtClean="0">
                <a:solidFill>
                  <a:schemeClr val="tx1"/>
                </a:solidFill>
                <a:effectLst/>
                <a:latin typeface="+mn-lt"/>
                <a:ea typeface="+mn-ea"/>
                <a:cs typeface="+mn-cs"/>
              </a:rPr>
              <a:t> or a similar one of your choice, to introduce the idea of </a:t>
            </a:r>
            <a:r>
              <a:rPr lang="en-GB" sz="1200" b="1" kern="1200" dirty="0" smtClean="0">
                <a:solidFill>
                  <a:schemeClr val="tx1"/>
                </a:solidFill>
                <a:effectLst/>
                <a:latin typeface="+mn-lt"/>
                <a:ea typeface="+mn-ea"/>
                <a:cs typeface="+mn-cs"/>
              </a:rPr>
              <a:t>the creation of a rule system </a:t>
            </a:r>
            <a:r>
              <a:rPr lang="en-GB" sz="1200" kern="1200" dirty="0" smtClean="0">
                <a:solidFill>
                  <a:schemeClr val="tx1"/>
                </a:solidFill>
                <a:effectLst/>
                <a:latin typeface="+mn-lt"/>
                <a:ea typeface="+mn-ea"/>
                <a:cs typeface="+mn-cs"/>
              </a:rPr>
              <a:t>and the mechanisms needed to put rules in place and to enable them to be kept…or not. This is a discussion/</a:t>
            </a:r>
            <a:r>
              <a:rPr lang="en-GB" sz="1200" kern="1200" dirty="0" err="1" smtClean="0">
                <a:solidFill>
                  <a:schemeClr val="tx1"/>
                </a:solidFill>
                <a:effectLst/>
                <a:latin typeface="+mn-lt"/>
                <a:ea typeface="+mn-ea"/>
                <a:cs typeface="+mn-cs"/>
              </a:rPr>
              <a:t>dramatised</a:t>
            </a:r>
            <a:r>
              <a:rPr lang="en-GB" sz="1200" kern="1200" dirty="0" smtClean="0">
                <a:solidFill>
                  <a:schemeClr val="tx1"/>
                </a:solidFill>
                <a:effectLst/>
                <a:latin typeface="+mn-lt"/>
                <a:ea typeface="+mn-ea"/>
                <a:cs typeface="+mn-cs"/>
              </a:rPr>
              <a:t> piece that may also need post-it notes, paper and pens to collect ideas.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class should split into two groups and identify as </a:t>
            </a:r>
            <a:r>
              <a:rPr lang="en-GB" sz="1200" b="1" kern="1200" dirty="0" smtClean="0">
                <a:solidFill>
                  <a:schemeClr val="tx1"/>
                </a:solidFill>
                <a:effectLst/>
                <a:latin typeface="+mn-lt"/>
                <a:ea typeface="+mn-ea"/>
                <a:cs typeface="+mn-cs"/>
              </a:rPr>
              <a:t>workers </a:t>
            </a:r>
            <a:r>
              <a:rPr lang="en-GB" sz="1200" kern="1200" dirty="0" smtClean="0">
                <a:solidFill>
                  <a:schemeClr val="tx1"/>
                </a:solidFill>
                <a:effectLst/>
                <a:latin typeface="+mn-lt"/>
                <a:ea typeface="+mn-ea"/>
                <a:cs typeface="+mn-cs"/>
              </a:rPr>
              <a:t>and their </a:t>
            </a:r>
            <a:r>
              <a:rPr lang="en-GB" sz="1200" b="1" kern="1200" dirty="0" smtClean="0">
                <a:solidFill>
                  <a:schemeClr val="tx1"/>
                </a:solidFill>
                <a:effectLst/>
                <a:latin typeface="+mn-lt"/>
                <a:ea typeface="+mn-ea"/>
                <a:cs typeface="+mn-cs"/>
              </a:rPr>
              <a:t>families </a:t>
            </a:r>
            <a:r>
              <a:rPr lang="en-GB" sz="1200" kern="1200" dirty="0" smtClean="0">
                <a:solidFill>
                  <a:schemeClr val="tx1"/>
                </a:solidFill>
                <a:effectLst/>
                <a:latin typeface="+mn-lt"/>
                <a:ea typeface="+mn-ea"/>
                <a:cs typeface="+mn-cs"/>
              </a:rPr>
              <a:t>or </a:t>
            </a:r>
            <a:r>
              <a:rPr lang="en-GB" sz="1200" b="1" kern="1200" dirty="0" smtClean="0">
                <a:solidFill>
                  <a:schemeClr val="tx1"/>
                </a:solidFill>
                <a:effectLst/>
                <a:latin typeface="+mn-lt"/>
                <a:ea typeface="+mn-ea"/>
                <a:cs typeface="+mn-cs"/>
              </a:rPr>
              <a:t>the scientists</a:t>
            </a:r>
            <a:r>
              <a:rPr lang="en-GB" sz="1200" kern="1200" dirty="0" smtClean="0">
                <a:solidFill>
                  <a:schemeClr val="tx1"/>
                </a:solidFill>
                <a:effectLst/>
                <a:latin typeface="+mn-lt"/>
                <a:ea typeface="+mn-ea"/>
                <a:cs typeface="+mn-cs"/>
              </a:rPr>
              <a:t>, who do not have family members with them.</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Key word to explore prior to the lesson: </a:t>
            </a:r>
            <a:r>
              <a:rPr lang="en-GB" sz="1200" b="1" kern="1200" dirty="0" smtClean="0">
                <a:solidFill>
                  <a:schemeClr val="tx1"/>
                </a:solidFill>
                <a:effectLst/>
                <a:latin typeface="+mn-lt"/>
                <a:ea typeface="+mn-ea"/>
                <a:cs typeface="+mn-cs"/>
              </a:rPr>
              <a:t>colony </a:t>
            </a:r>
            <a:r>
              <a:rPr lang="en-GB" sz="1200" kern="1200" dirty="0" smtClean="0">
                <a:solidFill>
                  <a:schemeClr val="tx1"/>
                </a:solidFill>
                <a:effectLst/>
                <a:latin typeface="+mn-lt"/>
                <a:ea typeface="+mn-ea"/>
                <a:cs typeface="+mn-cs"/>
              </a:rPr>
              <a:t>– this should have been a key word in the Mayflower story, itself that this work set assumes the children have already engaged with.</a:t>
            </a:r>
          </a:p>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5</a:t>
            </a:fld>
            <a:endParaRPr lang="en-GB"/>
          </a:p>
        </p:txBody>
      </p:sp>
    </p:spTree>
    <p:extLst>
      <p:ext uri="{BB962C8B-B14F-4D97-AF65-F5344CB8AC3E}">
        <p14:creationId xmlns:p14="http://schemas.microsoft.com/office/powerpoint/2010/main" val="218601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Use the scenario</a:t>
            </a:r>
            <a:r>
              <a:rPr lang="en-GB" sz="1200" kern="1200" baseline="0" dirty="0" smtClean="0">
                <a:solidFill>
                  <a:schemeClr val="tx1"/>
                </a:solidFill>
                <a:effectLst/>
                <a:latin typeface="+mn-lt"/>
                <a:ea typeface="+mn-ea"/>
                <a:cs typeface="+mn-cs"/>
              </a:rPr>
              <a:t> in the </a:t>
            </a:r>
            <a:r>
              <a:rPr lang="en-GB" sz="1200" kern="1200" baseline="0" dirty="0" err="1" smtClean="0">
                <a:solidFill>
                  <a:schemeClr val="tx1"/>
                </a:solidFill>
                <a:effectLst/>
                <a:latin typeface="+mn-lt"/>
                <a:ea typeface="+mn-ea"/>
                <a:cs typeface="+mn-cs"/>
              </a:rPr>
              <a:t>powerpoint</a:t>
            </a:r>
            <a:r>
              <a:rPr lang="en-GB" sz="1200" kern="1200" dirty="0" smtClean="0">
                <a:solidFill>
                  <a:schemeClr val="tx1"/>
                </a:solidFill>
                <a:effectLst/>
                <a:latin typeface="+mn-lt"/>
                <a:ea typeface="+mn-ea"/>
                <a:cs typeface="+mn-cs"/>
              </a:rPr>
              <a:t> or a similar one of your choice, to introduce the idea of </a:t>
            </a:r>
            <a:r>
              <a:rPr lang="en-GB" sz="1200" b="1" kern="1200" dirty="0" smtClean="0">
                <a:solidFill>
                  <a:schemeClr val="tx1"/>
                </a:solidFill>
                <a:effectLst/>
                <a:latin typeface="+mn-lt"/>
                <a:ea typeface="+mn-ea"/>
                <a:cs typeface="+mn-cs"/>
              </a:rPr>
              <a:t>the creation of a rule system </a:t>
            </a:r>
            <a:r>
              <a:rPr lang="en-GB" sz="1200" kern="1200" dirty="0" smtClean="0">
                <a:solidFill>
                  <a:schemeClr val="tx1"/>
                </a:solidFill>
                <a:effectLst/>
                <a:latin typeface="+mn-lt"/>
                <a:ea typeface="+mn-ea"/>
                <a:cs typeface="+mn-cs"/>
              </a:rPr>
              <a:t>and the mechanisms needed to put rules in place and to enable them to be kept…or not. This is a discussion/</a:t>
            </a:r>
            <a:r>
              <a:rPr lang="en-GB" sz="1200" kern="1200" dirty="0" err="1" smtClean="0">
                <a:solidFill>
                  <a:schemeClr val="tx1"/>
                </a:solidFill>
                <a:effectLst/>
                <a:latin typeface="+mn-lt"/>
                <a:ea typeface="+mn-ea"/>
                <a:cs typeface="+mn-cs"/>
              </a:rPr>
              <a:t>dramatised</a:t>
            </a:r>
            <a:r>
              <a:rPr lang="en-GB" sz="1200" kern="1200" dirty="0" smtClean="0">
                <a:solidFill>
                  <a:schemeClr val="tx1"/>
                </a:solidFill>
                <a:effectLst/>
                <a:latin typeface="+mn-lt"/>
                <a:ea typeface="+mn-ea"/>
                <a:cs typeface="+mn-cs"/>
              </a:rPr>
              <a:t> piece that may also need post-it notes, paper and pens to collect ideas.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class should split into two groups and identify as </a:t>
            </a:r>
            <a:r>
              <a:rPr lang="en-GB" sz="1200" b="1" kern="1200" dirty="0" smtClean="0">
                <a:solidFill>
                  <a:schemeClr val="tx1"/>
                </a:solidFill>
                <a:effectLst/>
                <a:latin typeface="+mn-lt"/>
                <a:ea typeface="+mn-ea"/>
                <a:cs typeface="+mn-cs"/>
              </a:rPr>
              <a:t>workers </a:t>
            </a:r>
            <a:r>
              <a:rPr lang="en-GB" sz="1200" kern="1200" dirty="0" smtClean="0">
                <a:solidFill>
                  <a:schemeClr val="tx1"/>
                </a:solidFill>
                <a:effectLst/>
                <a:latin typeface="+mn-lt"/>
                <a:ea typeface="+mn-ea"/>
                <a:cs typeface="+mn-cs"/>
              </a:rPr>
              <a:t>and their </a:t>
            </a:r>
            <a:r>
              <a:rPr lang="en-GB" sz="1200" b="1" kern="1200" dirty="0" smtClean="0">
                <a:solidFill>
                  <a:schemeClr val="tx1"/>
                </a:solidFill>
                <a:effectLst/>
                <a:latin typeface="+mn-lt"/>
                <a:ea typeface="+mn-ea"/>
                <a:cs typeface="+mn-cs"/>
              </a:rPr>
              <a:t>families </a:t>
            </a:r>
            <a:r>
              <a:rPr lang="en-GB" sz="1200" kern="1200" dirty="0" smtClean="0">
                <a:solidFill>
                  <a:schemeClr val="tx1"/>
                </a:solidFill>
                <a:effectLst/>
                <a:latin typeface="+mn-lt"/>
                <a:ea typeface="+mn-ea"/>
                <a:cs typeface="+mn-cs"/>
              </a:rPr>
              <a:t>or </a:t>
            </a:r>
            <a:r>
              <a:rPr lang="en-GB" sz="1200" b="1" kern="1200" dirty="0" smtClean="0">
                <a:solidFill>
                  <a:schemeClr val="tx1"/>
                </a:solidFill>
                <a:effectLst/>
                <a:latin typeface="+mn-lt"/>
                <a:ea typeface="+mn-ea"/>
                <a:cs typeface="+mn-cs"/>
              </a:rPr>
              <a:t>the scientists</a:t>
            </a:r>
            <a:r>
              <a:rPr lang="en-GB" sz="1200" kern="1200" dirty="0" smtClean="0">
                <a:solidFill>
                  <a:schemeClr val="tx1"/>
                </a:solidFill>
                <a:effectLst/>
                <a:latin typeface="+mn-lt"/>
                <a:ea typeface="+mn-ea"/>
                <a:cs typeface="+mn-cs"/>
              </a:rPr>
              <a:t>, who do not have family members with them.</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Key word to explore prior to the lesson: </a:t>
            </a:r>
            <a:r>
              <a:rPr lang="en-GB" sz="1200" b="1" kern="1200" dirty="0" smtClean="0">
                <a:solidFill>
                  <a:schemeClr val="tx1"/>
                </a:solidFill>
                <a:effectLst/>
                <a:latin typeface="+mn-lt"/>
                <a:ea typeface="+mn-ea"/>
                <a:cs typeface="+mn-cs"/>
              </a:rPr>
              <a:t>colony </a:t>
            </a:r>
            <a:r>
              <a:rPr lang="en-GB" sz="1200" kern="1200" dirty="0" smtClean="0">
                <a:solidFill>
                  <a:schemeClr val="tx1"/>
                </a:solidFill>
                <a:effectLst/>
                <a:latin typeface="+mn-lt"/>
                <a:ea typeface="+mn-ea"/>
                <a:cs typeface="+mn-cs"/>
              </a:rPr>
              <a:t>– this should have been a key word in the Mayflower story, itself that this work set assumes the children have already engaged with.</a:t>
            </a:r>
          </a:p>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6</a:t>
            </a:fld>
            <a:endParaRPr lang="en-GB"/>
          </a:p>
        </p:txBody>
      </p:sp>
    </p:spTree>
    <p:extLst>
      <p:ext uri="{BB962C8B-B14F-4D97-AF65-F5344CB8AC3E}">
        <p14:creationId xmlns:p14="http://schemas.microsoft.com/office/powerpoint/2010/main" val="1858538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Use the scenario</a:t>
            </a:r>
            <a:r>
              <a:rPr lang="en-GB" sz="1200" kern="1200" baseline="0" dirty="0" smtClean="0">
                <a:solidFill>
                  <a:schemeClr val="tx1"/>
                </a:solidFill>
                <a:effectLst/>
                <a:latin typeface="+mn-lt"/>
                <a:ea typeface="+mn-ea"/>
                <a:cs typeface="+mn-cs"/>
              </a:rPr>
              <a:t> in the Powerpoint</a:t>
            </a:r>
            <a:r>
              <a:rPr lang="en-GB" sz="1200" kern="1200" dirty="0" smtClean="0">
                <a:solidFill>
                  <a:schemeClr val="tx1"/>
                </a:solidFill>
                <a:effectLst/>
                <a:latin typeface="+mn-lt"/>
                <a:ea typeface="+mn-ea"/>
                <a:cs typeface="+mn-cs"/>
              </a:rPr>
              <a:t> or a similar one of your choice, to introduce the idea of </a:t>
            </a:r>
            <a:r>
              <a:rPr lang="en-GB" sz="1200" b="1" kern="1200" dirty="0" smtClean="0">
                <a:solidFill>
                  <a:schemeClr val="tx1"/>
                </a:solidFill>
                <a:effectLst/>
                <a:latin typeface="+mn-lt"/>
                <a:ea typeface="+mn-ea"/>
                <a:cs typeface="+mn-cs"/>
              </a:rPr>
              <a:t>the creation of a rule system </a:t>
            </a:r>
            <a:r>
              <a:rPr lang="en-GB" sz="1200" kern="1200" dirty="0" smtClean="0">
                <a:solidFill>
                  <a:schemeClr val="tx1"/>
                </a:solidFill>
                <a:effectLst/>
                <a:latin typeface="+mn-lt"/>
                <a:ea typeface="+mn-ea"/>
                <a:cs typeface="+mn-cs"/>
              </a:rPr>
              <a:t>and the mechanisms needed to put rules in place and to enable them to be kept…or not. This is a discussion/</a:t>
            </a:r>
            <a:r>
              <a:rPr lang="en-GB" sz="1200" kern="1200" dirty="0" err="1" smtClean="0">
                <a:solidFill>
                  <a:schemeClr val="tx1"/>
                </a:solidFill>
                <a:effectLst/>
                <a:latin typeface="+mn-lt"/>
                <a:ea typeface="+mn-ea"/>
                <a:cs typeface="+mn-cs"/>
              </a:rPr>
              <a:t>dramatised</a:t>
            </a:r>
            <a:r>
              <a:rPr lang="en-GB" sz="1200" kern="1200" dirty="0" smtClean="0">
                <a:solidFill>
                  <a:schemeClr val="tx1"/>
                </a:solidFill>
                <a:effectLst/>
                <a:latin typeface="+mn-lt"/>
                <a:ea typeface="+mn-ea"/>
                <a:cs typeface="+mn-cs"/>
              </a:rPr>
              <a:t> piece that may also need post-it notes, paper and pens to collect ideas.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class should split into two groups and identify as </a:t>
            </a:r>
            <a:r>
              <a:rPr lang="en-GB" sz="1200" b="1" kern="1200" dirty="0" smtClean="0">
                <a:solidFill>
                  <a:schemeClr val="tx1"/>
                </a:solidFill>
                <a:effectLst/>
                <a:latin typeface="+mn-lt"/>
                <a:ea typeface="+mn-ea"/>
                <a:cs typeface="+mn-cs"/>
              </a:rPr>
              <a:t>workers </a:t>
            </a:r>
            <a:r>
              <a:rPr lang="en-GB" sz="1200" kern="1200" dirty="0" smtClean="0">
                <a:solidFill>
                  <a:schemeClr val="tx1"/>
                </a:solidFill>
                <a:effectLst/>
                <a:latin typeface="+mn-lt"/>
                <a:ea typeface="+mn-ea"/>
                <a:cs typeface="+mn-cs"/>
              </a:rPr>
              <a:t>and their </a:t>
            </a:r>
            <a:r>
              <a:rPr lang="en-GB" sz="1200" b="1" kern="1200" dirty="0" smtClean="0">
                <a:solidFill>
                  <a:schemeClr val="tx1"/>
                </a:solidFill>
                <a:effectLst/>
                <a:latin typeface="+mn-lt"/>
                <a:ea typeface="+mn-ea"/>
                <a:cs typeface="+mn-cs"/>
              </a:rPr>
              <a:t>families </a:t>
            </a:r>
            <a:r>
              <a:rPr lang="en-GB" sz="1200" kern="1200" dirty="0" smtClean="0">
                <a:solidFill>
                  <a:schemeClr val="tx1"/>
                </a:solidFill>
                <a:effectLst/>
                <a:latin typeface="+mn-lt"/>
                <a:ea typeface="+mn-ea"/>
                <a:cs typeface="+mn-cs"/>
              </a:rPr>
              <a:t>or </a:t>
            </a:r>
            <a:r>
              <a:rPr lang="en-GB" sz="1200" b="1" kern="1200" dirty="0" smtClean="0">
                <a:solidFill>
                  <a:schemeClr val="tx1"/>
                </a:solidFill>
                <a:effectLst/>
                <a:latin typeface="+mn-lt"/>
                <a:ea typeface="+mn-ea"/>
                <a:cs typeface="+mn-cs"/>
              </a:rPr>
              <a:t>the scientists</a:t>
            </a:r>
            <a:r>
              <a:rPr lang="en-GB" sz="1200" kern="1200" dirty="0" smtClean="0">
                <a:solidFill>
                  <a:schemeClr val="tx1"/>
                </a:solidFill>
                <a:effectLst/>
                <a:latin typeface="+mn-lt"/>
                <a:ea typeface="+mn-ea"/>
                <a:cs typeface="+mn-cs"/>
              </a:rPr>
              <a:t>, who do not have family members with them.</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Key word to explore prior to the lesson: </a:t>
            </a:r>
            <a:r>
              <a:rPr lang="en-GB" sz="1200" b="1" kern="1200" dirty="0" smtClean="0">
                <a:solidFill>
                  <a:schemeClr val="tx1"/>
                </a:solidFill>
                <a:effectLst/>
                <a:latin typeface="+mn-lt"/>
                <a:ea typeface="+mn-ea"/>
                <a:cs typeface="+mn-cs"/>
              </a:rPr>
              <a:t>colony </a:t>
            </a:r>
            <a:r>
              <a:rPr lang="en-GB" sz="1200" kern="1200" dirty="0" smtClean="0">
                <a:solidFill>
                  <a:schemeClr val="tx1"/>
                </a:solidFill>
                <a:effectLst/>
                <a:latin typeface="+mn-lt"/>
                <a:ea typeface="+mn-ea"/>
                <a:cs typeface="+mn-cs"/>
              </a:rPr>
              <a:t>– this should have been a key word in the Mayflower story, itself that this work set assumes the children have already engaged with.</a:t>
            </a:r>
          </a:p>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7</a:t>
            </a:fld>
            <a:endParaRPr lang="en-GB"/>
          </a:p>
        </p:txBody>
      </p:sp>
    </p:spTree>
    <p:extLst>
      <p:ext uri="{BB962C8B-B14F-4D97-AF65-F5344CB8AC3E}">
        <p14:creationId xmlns:p14="http://schemas.microsoft.com/office/powerpoint/2010/main" val="1738655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Use the scenario</a:t>
            </a:r>
            <a:r>
              <a:rPr lang="en-GB" sz="1200" kern="1200" baseline="0" dirty="0" smtClean="0">
                <a:solidFill>
                  <a:schemeClr val="tx1"/>
                </a:solidFill>
                <a:effectLst/>
                <a:latin typeface="+mn-lt"/>
                <a:ea typeface="+mn-ea"/>
                <a:cs typeface="+mn-cs"/>
              </a:rPr>
              <a:t> in the PowerPoint</a:t>
            </a:r>
            <a:r>
              <a:rPr lang="en-GB" sz="1200" kern="1200" dirty="0" smtClean="0">
                <a:solidFill>
                  <a:schemeClr val="tx1"/>
                </a:solidFill>
                <a:effectLst/>
                <a:latin typeface="+mn-lt"/>
                <a:ea typeface="+mn-ea"/>
                <a:cs typeface="+mn-cs"/>
              </a:rPr>
              <a:t> or a similar one of your choice, to introduce the idea of </a:t>
            </a:r>
            <a:r>
              <a:rPr lang="en-GB" sz="1200" b="1" kern="1200" dirty="0" smtClean="0">
                <a:solidFill>
                  <a:schemeClr val="tx1"/>
                </a:solidFill>
                <a:effectLst/>
                <a:latin typeface="+mn-lt"/>
                <a:ea typeface="+mn-ea"/>
                <a:cs typeface="+mn-cs"/>
              </a:rPr>
              <a:t>the creation of a rule system </a:t>
            </a:r>
            <a:r>
              <a:rPr lang="en-GB" sz="1200" kern="1200" dirty="0" smtClean="0">
                <a:solidFill>
                  <a:schemeClr val="tx1"/>
                </a:solidFill>
                <a:effectLst/>
                <a:latin typeface="+mn-lt"/>
                <a:ea typeface="+mn-ea"/>
                <a:cs typeface="+mn-cs"/>
              </a:rPr>
              <a:t>and the mechanisms needed to put rules in place and to enable them to be kept…or not. This is a discussion/</a:t>
            </a:r>
            <a:r>
              <a:rPr lang="en-GB" sz="1200" kern="1200" dirty="0" err="1" smtClean="0">
                <a:solidFill>
                  <a:schemeClr val="tx1"/>
                </a:solidFill>
                <a:effectLst/>
                <a:latin typeface="+mn-lt"/>
                <a:ea typeface="+mn-ea"/>
                <a:cs typeface="+mn-cs"/>
              </a:rPr>
              <a:t>dramatised</a:t>
            </a:r>
            <a:r>
              <a:rPr lang="en-GB" sz="1200" kern="1200" dirty="0" smtClean="0">
                <a:solidFill>
                  <a:schemeClr val="tx1"/>
                </a:solidFill>
                <a:effectLst/>
                <a:latin typeface="+mn-lt"/>
                <a:ea typeface="+mn-ea"/>
                <a:cs typeface="+mn-cs"/>
              </a:rPr>
              <a:t> piece that may also need post-it notes, paper and pens to collect ideas.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class should split into two groups and identify as </a:t>
            </a:r>
            <a:r>
              <a:rPr lang="en-GB" sz="1200" b="1" kern="1200" dirty="0" smtClean="0">
                <a:solidFill>
                  <a:schemeClr val="tx1"/>
                </a:solidFill>
                <a:effectLst/>
                <a:latin typeface="+mn-lt"/>
                <a:ea typeface="+mn-ea"/>
                <a:cs typeface="+mn-cs"/>
              </a:rPr>
              <a:t>workers </a:t>
            </a:r>
            <a:r>
              <a:rPr lang="en-GB" sz="1200" kern="1200" dirty="0" smtClean="0">
                <a:solidFill>
                  <a:schemeClr val="tx1"/>
                </a:solidFill>
                <a:effectLst/>
                <a:latin typeface="+mn-lt"/>
                <a:ea typeface="+mn-ea"/>
                <a:cs typeface="+mn-cs"/>
              </a:rPr>
              <a:t>and their </a:t>
            </a:r>
            <a:r>
              <a:rPr lang="en-GB" sz="1200" b="1" kern="1200" dirty="0" smtClean="0">
                <a:solidFill>
                  <a:schemeClr val="tx1"/>
                </a:solidFill>
                <a:effectLst/>
                <a:latin typeface="+mn-lt"/>
                <a:ea typeface="+mn-ea"/>
                <a:cs typeface="+mn-cs"/>
              </a:rPr>
              <a:t>families </a:t>
            </a:r>
            <a:r>
              <a:rPr lang="en-GB" sz="1200" kern="1200" dirty="0" smtClean="0">
                <a:solidFill>
                  <a:schemeClr val="tx1"/>
                </a:solidFill>
                <a:effectLst/>
                <a:latin typeface="+mn-lt"/>
                <a:ea typeface="+mn-ea"/>
                <a:cs typeface="+mn-cs"/>
              </a:rPr>
              <a:t>or </a:t>
            </a:r>
            <a:r>
              <a:rPr lang="en-GB" sz="1200" b="1" kern="1200" dirty="0" smtClean="0">
                <a:solidFill>
                  <a:schemeClr val="tx1"/>
                </a:solidFill>
                <a:effectLst/>
                <a:latin typeface="+mn-lt"/>
                <a:ea typeface="+mn-ea"/>
                <a:cs typeface="+mn-cs"/>
              </a:rPr>
              <a:t>the scientists</a:t>
            </a:r>
            <a:r>
              <a:rPr lang="en-GB" sz="1200" kern="1200" dirty="0" smtClean="0">
                <a:solidFill>
                  <a:schemeClr val="tx1"/>
                </a:solidFill>
                <a:effectLst/>
                <a:latin typeface="+mn-lt"/>
                <a:ea typeface="+mn-ea"/>
                <a:cs typeface="+mn-cs"/>
              </a:rPr>
              <a:t>, who do not have family members with them.</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Key word to explore prior to the lesson: </a:t>
            </a:r>
            <a:r>
              <a:rPr lang="en-GB" sz="1200" b="1" kern="1200" dirty="0" smtClean="0">
                <a:solidFill>
                  <a:schemeClr val="tx1"/>
                </a:solidFill>
                <a:effectLst/>
                <a:latin typeface="+mn-lt"/>
                <a:ea typeface="+mn-ea"/>
                <a:cs typeface="+mn-cs"/>
              </a:rPr>
              <a:t>colony </a:t>
            </a:r>
            <a:r>
              <a:rPr lang="en-GB" sz="1200" kern="1200" dirty="0" smtClean="0">
                <a:solidFill>
                  <a:schemeClr val="tx1"/>
                </a:solidFill>
                <a:effectLst/>
                <a:latin typeface="+mn-lt"/>
                <a:ea typeface="+mn-ea"/>
                <a:cs typeface="+mn-cs"/>
              </a:rPr>
              <a:t>– this should have been a key word in the Mayflower story, itself that this work set assumes the children have already engaged with.</a:t>
            </a:r>
          </a:p>
          <a:p>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8</a:t>
            </a:fld>
            <a:endParaRPr lang="en-GB"/>
          </a:p>
        </p:txBody>
      </p:sp>
    </p:spTree>
    <p:extLst>
      <p:ext uri="{BB962C8B-B14F-4D97-AF65-F5344CB8AC3E}">
        <p14:creationId xmlns:p14="http://schemas.microsoft.com/office/powerpoint/2010/main" val="285844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the statements or create them as flashcards for discussion.</a:t>
            </a:r>
            <a:endParaRPr lang="en-GB" dirty="0"/>
          </a:p>
        </p:txBody>
      </p:sp>
      <p:sp>
        <p:nvSpPr>
          <p:cNvPr id="4" name="Slide Number Placeholder 3"/>
          <p:cNvSpPr>
            <a:spLocks noGrp="1"/>
          </p:cNvSpPr>
          <p:nvPr>
            <p:ph type="sldNum" sz="quarter" idx="10"/>
          </p:nvPr>
        </p:nvSpPr>
        <p:spPr/>
        <p:txBody>
          <a:bodyPr/>
          <a:lstStyle/>
          <a:p>
            <a:fld id="{E31B40D4-E0BE-4528-A202-D7593C5E8AF8}" type="slidenum">
              <a:rPr lang="en-GB" smtClean="0"/>
              <a:pPr/>
              <a:t>9</a:t>
            </a:fld>
            <a:endParaRPr lang="en-GB"/>
          </a:p>
        </p:txBody>
      </p:sp>
    </p:spTree>
    <p:extLst>
      <p:ext uri="{BB962C8B-B14F-4D97-AF65-F5344CB8AC3E}">
        <p14:creationId xmlns:p14="http://schemas.microsoft.com/office/powerpoint/2010/main" val="793005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AB7930-A7EE-4FD5-ABE5-72E870FAC3B5}" type="datetimeFigureOut">
              <a:rPr lang="en-GB" smtClean="0"/>
              <a:pPr/>
              <a:t>09/09/2019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72192F5-3BB7-464D-B925-CBF505A756B9}" type="slidenum">
              <a:rPr lang="en-GB" smtClean="0"/>
              <a:pPr/>
              <a:t>‹#›</a:t>
            </a:fld>
            <a:endParaRPr lang="en-GB" dirty="0"/>
          </a:p>
        </p:txBody>
      </p:sp>
    </p:spTree>
    <p:extLst>
      <p:ext uri="{BB962C8B-B14F-4D97-AF65-F5344CB8AC3E}">
        <p14:creationId xmlns:p14="http://schemas.microsoft.com/office/powerpoint/2010/main" val="4136808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AB7930-A7EE-4FD5-ABE5-72E870FAC3B5}" type="datetimeFigureOut">
              <a:rPr lang="en-GB" smtClean="0"/>
              <a:pPr/>
              <a:t>09/09/2019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72192F5-3BB7-464D-B925-CBF505A756B9}" type="slidenum">
              <a:rPr lang="en-GB" smtClean="0"/>
              <a:pPr/>
              <a:t>‹#›</a:t>
            </a:fld>
            <a:endParaRPr lang="en-GB" dirty="0"/>
          </a:p>
        </p:txBody>
      </p:sp>
    </p:spTree>
    <p:extLst>
      <p:ext uri="{BB962C8B-B14F-4D97-AF65-F5344CB8AC3E}">
        <p14:creationId xmlns:p14="http://schemas.microsoft.com/office/powerpoint/2010/main" val="196373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AB7930-A7EE-4FD5-ABE5-72E870FAC3B5}" type="datetimeFigureOut">
              <a:rPr lang="en-GB" smtClean="0"/>
              <a:pPr/>
              <a:t>09/09/2019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72192F5-3BB7-464D-B925-CBF505A756B9}" type="slidenum">
              <a:rPr lang="en-GB" smtClean="0"/>
              <a:pPr/>
              <a:t>‹#›</a:t>
            </a:fld>
            <a:endParaRPr lang="en-GB" dirty="0"/>
          </a:p>
        </p:txBody>
      </p:sp>
    </p:spTree>
    <p:extLst>
      <p:ext uri="{BB962C8B-B14F-4D97-AF65-F5344CB8AC3E}">
        <p14:creationId xmlns:p14="http://schemas.microsoft.com/office/powerpoint/2010/main" val="169003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AB7930-A7EE-4FD5-ABE5-72E870FAC3B5}" type="datetimeFigureOut">
              <a:rPr lang="en-GB" smtClean="0"/>
              <a:pPr/>
              <a:t>09/09/2019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72192F5-3BB7-464D-B925-CBF505A756B9}" type="slidenum">
              <a:rPr lang="en-GB" smtClean="0"/>
              <a:pPr/>
              <a:t>‹#›</a:t>
            </a:fld>
            <a:endParaRPr lang="en-GB" dirty="0"/>
          </a:p>
        </p:txBody>
      </p:sp>
    </p:spTree>
    <p:extLst>
      <p:ext uri="{BB962C8B-B14F-4D97-AF65-F5344CB8AC3E}">
        <p14:creationId xmlns:p14="http://schemas.microsoft.com/office/powerpoint/2010/main" val="168260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AB7930-A7EE-4FD5-ABE5-72E870FAC3B5}" type="datetimeFigureOut">
              <a:rPr lang="en-GB" smtClean="0"/>
              <a:pPr/>
              <a:t>09/09/2019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72192F5-3BB7-464D-B925-CBF505A756B9}" type="slidenum">
              <a:rPr lang="en-GB" smtClean="0"/>
              <a:pPr/>
              <a:t>‹#›</a:t>
            </a:fld>
            <a:endParaRPr lang="en-GB" dirty="0"/>
          </a:p>
        </p:txBody>
      </p:sp>
    </p:spTree>
    <p:extLst>
      <p:ext uri="{BB962C8B-B14F-4D97-AF65-F5344CB8AC3E}">
        <p14:creationId xmlns:p14="http://schemas.microsoft.com/office/powerpoint/2010/main" val="287423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AB7930-A7EE-4FD5-ABE5-72E870FAC3B5}" type="datetimeFigureOut">
              <a:rPr lang="en-GB" smtClean="0"/>
              <a:pPr/>
              <a:t>09/09/2019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72192F5-3BB7-464D-B925-CBF505A756B9}" type="slidenum">
              <a:rPr lang="en-GB" smtClean="0"/>
              <a:pPr/>
              <a:t>‹#›</a:t>
            </a:fld>
            <a:endParaRPr lang="en-GB" dirty="0"/>
          </a:p>
        </p:txBody>
      </p:sp>
    </p:spTree>
    <p:extLst>
      <p:ext uri="{BB962C8B-B14F-4D97-AF65-F5344CB8AC3E}">
        <p14:creationId xmlns:p14="http://schemas.microsoft.com/office/powerpoint/2010/main" val="316714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AB7930-A7EE-4FD5-ABE5-72E870FAC3B5}" type="datetimeFigureOut">
              <a:rPr lang="en-GB" smtClean="0"/>
              <a:pPr/>
              <a:t>09/09/2019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72192F5-3BB7-464D-B925-CBF505A756B9}" type="slidenum">
              <a:rPr lang="en-GB" smtClean="0"/>
              <a:pPr/>
              <a:t>‹#›</a:t>
            </a:fld>
            <a:endParaRPr lang="en-GB" dirty="0"/>
          </a:p>
        </p:txBody>
      </p:sp>
    </p:spTree>
    <p:extLst>
      <p:ext uri="{BB962C8B-B14F-4D97-AF65-F5344CB8AC3E}">
        <p14:creationId xmlns:p14="http://schemas.microsoft.com/office/powerpoint/2010/main" val="3963765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AB7930-A7EE-4FD5-ABE5-72E870FAC3B5}" type="datetimeFigureOut">
              <a:rPr lang="en-GB" smtClean="0"/>
              <a:pPr/>
              <a:t>09/09/2019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72192F5-3BB7-464D-B925-CBF505A756B9}" type="slidenum">
              <a:rPr lang="en-GB" smtClean="0"/>
              <a:pPr/>
              <a:t>‹#›</a:t>
            </a:fld>
            <a:endParaRPr lang="en-GB" dirty="0"/>
          </a:p>
        </p:txBody>
      </p:sp>
    </p:spTree>
    <p:extLst>
      <p:ext uri="{BB962C8B-B14F-4D97-AF65-F5344CB8AC3E}">
        <p14:creationId xmlns:p14="http://schemas.microsoft.com/office/powerpoint/2010/main" val="4134777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B7930-A7EE-4FD5-ABE5-72E870FAC3B5}" type="datetimeFigureOut">
              <a:rPr lang="en-GB" smtClean="0"/>
              <a:pPr/>
              <a:t>09/09/2019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72192F5-3BB7-464D-B925-CBF505A756B9}" type="slidenum">
              <a:rPr lang="en-GB" smtClean="0"/>
              <a:pPr/>
              <a:t>‹#›</a:t>
            </a:fld>
            <a:endParaRPr lang="en-GB" dirty="0"/>
          </a:p>
        </p:txBody>
      </p:sp>
    </p:spTree>
    <p:extLst>
      <p:ext uri="{BB962C8B-B14F-4D97-AF65-F5344CB8AC3E}">
        <p14:creationId xmlns:p14="http://schemas.microsoft.com/office/powerpoint/2010/main" val="352874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AB7930-A7EE-4FD5-ABE5-72E870FAC3B5}" type="datetimeFigureOut">
              <a:rPr lang="en-GB" smtClean="0"/>
              <a:pPr/>
              <a:t>09/09/2019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72192F5-3BB7-464D-B925-CBF505A756B9}" type="slidenum">
              <a:rPr lang="en-GB" smtClean="0"/>
              <a:pPr/>
              <a:t>‹#›</a:t>
            </a:fld>
            <a:endParaRPr lang="en-GB" dirty="0"/>
          </a:p>
        </p:txBody>
      </p:sp>
    </p:spTree>
    <p:extLst>
      <p:ext uri="{BB962C8B-B14F-4D97-AF65-F5344CB8AC3E}">
        <p14:creationId xmlns:p14="http://schemas.microsoft.com/office/powerpoint/2010/main" val="425928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AB7930-A7EE-4FD5-ABE5-72E870FAC3B5}" type="datetimeFigureOut">
              <a:rPr lang="en-GB" smtClean="0"/>
              <a:pPr/>
              <a:t>09/09/2019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72192F5-3BB7-464D-B925-CBF505A756B9}" type="slidenum">
              <a:rPr lang="en-GB" smtClean="0"/>
              <a:pPr/>
              <a:t>‹#›</a:t>
            </a:fld>
            <a:endParaRPr lang="en-GB" dirty="0"/>
          </a:p>
        </p:txBody>
      </p:sp>
    </p:spTree>
    <p:extLst>
      <p:ext uri="{BB962C8B-B14F-4D97-AF65-F5344CB8AC3E}">
        <p14:creationId xmlns:p14="http://schemas.microsoft.com/office/powerpoint/2010/main" val="72064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B7930-A7EE-4FD5-ABE5-72E870FAC3B5}" type="datetimeFigureOut">
              <a:rPr lang="en-GB" smtClean="0"/>
              <a:pPr/>
              <a:t>09/09/2019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192F5-3BB7-464D-B925-CBF505A756B9}" type="slidenum">
              <a:rPr lang="en-GB" smtClean="0"/>
              <a:pPr/>
              <a:t>‹#›</a:t>
            </a:fld>
            <a:endParaRPr lang="en-GB" dirty="0"/>
          </a:p>
        </p:txBody>
      </p:sp>
    </p:spTree>
    <p:extLst>
      <p:ext uri="{BB962C8B-B14F-4D97-AF65-F5344CB8AC3E}">
        <p14:creationId xmlns:p14="http://schemas.microsoft.com/office/powerpoint/2010/main" val="276024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5733256"/>
            <a:ext cx="6803826" cy="694928"/>
          </a:xfrm>
          <a:effectLst>
            <a:innerShdw blurRad="63500" dist="50800" dir="16200000">
              <a:prstClr val="black">
                <a:alpha val="50000"/>
              </a:prstClr>
            </a:innerShdw>
          </a:effectLst>
        </p:spPr>
        <p:txBody>
          <a:bodyPr>
            <a:noAutofit/>
            <a:scene3d>
              <a:camera prst="orthographicFront"/>
              <a:lightRig rig="threePt" dir="t"/>
            </a:scene3d>
            <a:sp3d extrusionH="57150">
              <a:bevelT w="38100" h="38100" prst="relaxedInset"/>
            </a:sp3d>
          </a:bodyPr>
          <a:lstStyle/>
          <a:p>
            <a:r>
              <a:rPr lang="en-GB" sz="2800" b="1" dirty="0" smtClean="0">
                <a:solidFill>
                  <a:srgbClr val="FF0000"/>
                </a:solidFill>
              </a:rPr>
              <a:t>Your city;  your school;  your future; your   </a:t>
            </a:r>
            <a:endParaRPr lang="en-GB" sz="2800" b="1" dirty="0">
              <a:solidFill>
                <a:srgbClr val="FF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5733256"/>
            <a:ext cx="2416763"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Horizontal Scroll 6"/>
          <p:cNvSpPr/>
          <p:nvPr/>
        </p:nvSpPr>
        <p:spPr>
          <a:xfrm>
            <a:off x="304800" y="2279212"/>
            <a:ext cx="8515672" cy="2858539"/>
          </a:xfrm>
          <a:prstGeom prst="horizontalScroll">
            <a:avLst/>
          </a:prstGeom>
          <a:no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Plymouth Mayflower 400 </a:t>
            </a:r>
            <a:endParaRPr lang="en-GB" sz="3600"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GB" sz="3600"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Citizenship </a:t>
            </a:r>
            <a:r>
              <a:rPr lang="en-GB" sz="36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Project: </a:t>
            </a:r>
            <a:br>
              <a:rPr lang="en-GB" sz="36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28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GB" sz="28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2400" b="1" dirty="0">
                <a:solidFill>
                  <a:schemeClr val="accent2">
                    <a:lumMod val="75000"/>
                  </a:schemeClr>
                </a:solidFill>
                <a:latin typeface="Arial" panose="020B0604020202020204" pitchFamily="34" charset="0"/>
                <a:cs typeface="Arial" panose="020B0604020202020204" pitchFamily="34" charset="0"/>
              </a:rPr>
              <a:t>Session 1: Rules, a dilemma</a:t>
            </a:r>
            <a:r>
              <a:rPr lang="en-GB" sz="2400" dirty="0">
                <a:solidFill>
                  <a:schemeClr val="accent2">
                    <a:lumMod val="75000"/>
                  </a:schemeClr>
                </a:solidFill>
              </a:rPr>
              <a:t/>
            </a:r>
            <a:br>
              <a:rPr lang="en-GB" sz="2400" dirty="0">
                <a:solidFill>
                  <a:schemeClr val="accent2">
                    <a:lumMod val="75000"/>
                  </a:schemeClr>
                </a:solidFill>
              </a:rPr>
            </a:br>
            <a:endParaRPr lang="en-GB" sz="2400" dirty="0">
              <a:solidFill>
                <a:schemeClr val="accent2">
                  <a:lumMod val="75000"/>
                </a:schemeClr>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465138"/>
            <a:ext cx="2143680" cy="1227055"/>
          </a:xfrm>
          <a:prstGeom prst="rect">
            <a:avLst/>
          </a:prstGeom>
        </p:spPr>
      </p:pic>
    </p:spTree>
    <p:extLst>
      <p:ext uri="{BB962C8B-B14F-4D97-AF65-F5344CB8AC3E}">
        <p14:creationId xmlns:p14="http://schemas.microsoft.com/office/powerpoint/2010/main" val="1725807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4932040" y="2372719"/>
            <a:ext cx="3960440" cy="364856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238" y="444907"/>
            <a:ext cx="2143680" cy="1227055"/>
          </a:xfrm>
          <a:prstGeom prst="rect">
            <a:avLst/>
          </a:prstGeom>
        </p:spPr>
      </p:pic>
      <p:sp>
        <p:nvSpPr>
          <p:cNvPr id="7" name="Rectangle 6"/>
          <p:cNvSpPr/>
          <p:nvPr/>
        </p:nvSpPr>
        <p:spPr>
          <a:xfrm>
            <a:off x="145468" y="2372719"/>
            <a:ext cx="4572000" cy="3416320"/>
          </a:xfrm>
          <a:prstGeom prst="rect">
            <a:avLst/>
          </a:prstGeom>
        </p:spPr>
        <p:txBody>
          <a:bodyPr>
            <a:spAutoFit/>
          </a:bodyPr>
          <a:lstStyle/>
          <a:p>
            <a:r>
              <a:rPr lang="en-GB" sz="2400" dirty="0"/>
              <a:t>Reflect on the Mayflower story; they had to make rules as they argued at first. What have we found out about making rules?</a:t>
            </a:r>
          </a:p>
          <a:p>
            <a:endParaRPr lang="en-GB" sz="2400" dirty="0"/>
          </a:p>
          <a:p>
            <a:r>
              <a:rPr lang="en-GB" sz="2400" dirty="0"/>
              <a:t>How do you think the Mayflower I colonists made their rules in Plymouth Massachusetts and what rules do you think they made?</a:t>
            </a:r>
          </a:p>
        </p:txBody>
      </p:sp>
    </p:spTree>
    <p:extLst>
      <p:ext uri="{BB962C8B-B14F-4D97-AF65-F5344CB8AC3E}">
        <p14:creationId xmlns:p14="http://schemas.microsoft.com/office/powerpoint/2010/main" val="3765284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5733256"/>
            <a:ext cx="6803826" cy="694928"/>
          </a:xfrm>
          <a:effectLst>
            <a:innerShdw blurRad="63500" dist="50800" dir="16200000">
              <a:prstClr val="black">
                <a:alpha val="50000"/>
              </a:prstClr>
            </a:innerShdw>
          </a:effectLst>
        </p:spPr>
        <p:txBody>
          <a:bodyPr>
            <a:noAutofit/>
            <a:scene3d>
              <a:camera prst="orthographicFront"/>
              <a:lightRig rig="threePt" dir="t"/>
            </a:scene3d>
            <a:sp3d extrusionH="57150">
              <a:bevelT w="38100" h="38100" prst="relaxedInset"/>
            </a:sp3d>
          </a:bodyPr>
          <a:lstStyle/>
          <a:p>
            <a:r>
              <a:rPr lang="en-GB" sz="2800" b="1" dirty="0">
                <a:solidFill>
                  <a:srgbClr val="FF0000"/>
                </a:solidFill>
              </a:rPr>
              <a:t>Your city;  your school;  your future; your   </a:t>
            </a:r>
          </a:p>
          <a:p>
            <a:endParaRPr lang="en-GB" sz="2800" b="1" dirty="0">
              <a:solidFill>
                <a:srgbClr val="FF0000"/>
              </a:solidFill>
              <a:latin typeface="Old English Text MT" panose="03040902040508030806" pitchFamily="66"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5733256"/>
            <a:ext cx="2416763"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495308"/>
            <a:ext cx="2143680" cy="1227055"/>
          </a:xfrm>
          <a:prstGeom prst="rect">
            <a:avLst/>
          </a:prstGeom>
        </p:spPr>
      </p:pic>
      <p:sp>
        <p:nvSpPr>
          <p:cNvPr id="2" name="Rectangle 1"/>
          <p:cNvSpPr/>
          <p:nvPr/>
        </p:nvSpPr>
        <p:spPr>
          <a:xfrm>
            <a:off x="1171869" y="2833384"/>
            <a:ext cx="6768752" cy="2000548"/>
          </a:xfrm>
          <a:prstGeom prst="rect">
            <a:avLst/>
          </a:prstGeom>
        </p:spPr>
        <p:txBody>
          <a:bodyPr wrap="square">
            <a:spAutoFit/>
          </a:bodyPr>
          <a:lstStyle/>
          <a:p>
            <a:pPr algn="ctr"/>
            <a:r>
              <a:rPr lang="en-GB" sz="2800" b="1" dirty="0">
                <a:solidFill>
                  <a:schemeClr val="accent2">
                    <a:lumMod val="75000"/>
                  </a:schemeClr>
                </a:solidFill>
                <a:effectLst>
                  <a:outerShdw blurRad="38100" dist="38100" dir="2700000" algn="tl">
                    <a:srgbClr val="000000">
                      <a:alpha val="43137"/>
                    </a:srgbClr>
                  </a:outerShdw>
                </a:effectLst>
              </a:rPr>
              <a:t>The Plymouth Mayflower 400 </a:t>
            </a:r>
          </a:p>
          <a:p>
            <a:pPr algn="ctr"/>
            <a:r>
              <a:rPr lang="en-GB" sz="2800" b="1" dirty="0">
                <a:solidFill>
                  <a:schemeClr val="accent2">
                    <a:lumMod val="75000"/>
                  </a:schemeClr>
                </a:solidFill>
                <a:effectLst>
                  <a:outerShdw blurRad="38100" dist="38100" dir="2700000" algn="tl">
                    <a:srgbClr val="000000">
                      <a:alpha val="43137"/>
                    </a:srgbClr>
                  </a:outerShdw>
                </a:effectLst>
              </a:rPr>
              <a:t>Citizenship Project: </a:t>
            </a:r>
            <a:br>
              <a:rPr lang="en-GB" sz="2800" b="1" dirty="0">
                <a:solidFill>
                  <a:schemeClr val="accent2">
                    <a:lumMod val="75000"/>
                  </a:schemeClr>
                </a:solidFill>
                <a:effectLst>
                  <a:outerShdw blurRad="38100" dist="38100" dir="2700000" algn="tl">
                    <a:srgbClr val="000000">
                      <a:alpha val="43137"/>
                    </a:srgbClr>
                  </a:outerShdw>
                </a:effectLst>
              </a:rPr>
            </a:br>
            <a:r>
              <a:rPr lang="en-GB" sz="2800" b="1" dirty="0">
                <a:solidFill>
                  <a:schemeClr val="accent2">
                    <a:lumMod val="75000"/>
                  </a:schemeClr>
                </a:solidFill>
                <a:effectLst>
                  <a:outerShdw blurRad="38100" dist="38100" dir="2700000" algn="tl">
                    <a:srgbClr val="000000">
                      <a:alpha val="43137"/>
                    </a:srgbClr>
                  </a:outerShdw>
                </a:effectLst>
                <a:latin typeface="Old English Text MT" panose="03040902040508030806" pitchFamily="66" charset="0"/>
              </a:rPr>
              <a:t/>
            </a:r>
            <a:br>
              <a:rPr lang="en-GB" sz="2800" b="1" dirty="0">
                <a:solidFill>
                  <a:schemeClr val="accent2">
                    <a:lumMod val="75000"/>
                  </a:schemeClr>
                </a:solidFill>
                <a:effectLst>
                  <a:outerShdw blurRad="38100" dist="38100" dir="2700000" algn="tl">
                    <a:srgbClr val="000000">
                      <a:alpha val="43137"/>
                    </a:srgbClr>
                  </a:outerShdw>
                </a:effectLst>
                <a:latin typeface="Old English Text MT" panose="03040902040508030806" pitchFamily="66" charset="0"/>
              </a:rPr>
            </a:br>
            <a:r>
              <a:rPr lang="en-GB" sz="2800" b="1" dirty="0">
                <a:solidFill>
                  <a:schemeClr val="accent2">
                    <a:lumMod val="75000"/>
                  </a:schemeClr>
                </a:solidFill>
              </a:rPr>
              <a:t>Session 2: The Mayflower Compact</a:t>
            </a:r>
            <a:endParaRPr lang="en-GB" sz="2800" dirty="0">
              <a:solidFill>
                <a:schemeClr val="accent2">
                  <a:lumMod val="75000"/>
                </a:schemeClr>
              </a:solidFill>
            </a:endParaRPr>
          </a:p>
          <a:p>
            <a:pPr algn="ctr"/>
            <a:endParaRPr lang="en-GB" sz="1200" dirty="0">
              <a:solidFill>
                <a:schemeClr val="accent2">
                  <a:lumMod val="75000"/>
                </a:schemeClr>
              </a:solidFill>
            </a:endParaRPr>
          </a:p>
        </p:txBody>
      </p:sp>
    </p:spTree>
    <p:extLst>
      <p:ext uri="{BB962C8B-B14F-4D97-AF65-F5344CB8AC3E}">
        <p14:creationId xmlns:p14="http://schemas.microsoft.com/office/powerpoint/2010/main" val="289253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5148064" y="2757818"/>
            <a:ext cx="3737553" cy="364856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64" y="495308"/>
            <a:ext cx="2143680" cy="1227055"/>
          </a:xfrm>
          <a:prstGeom prst="rect">
            <a:avLst/>
          </a:prstGeom>
        </p:spPr>
      </p:pic>
      <p:sp>
        <p:nvSpPr>
          <p:cNvPr id="7" name="Rectangle 6"/>
          <p:cNvSpPr/>
          <p:nvPr/>
        </p:nvSpPr>
        <p:spPr>
          <a:xfrm>
            <a:off x="145468" y="2219386"/>
            <a:ext cx="4572000" cy="3477875"/>
          </a:xfrm>
          <a:prstGeom prst="rect">
            <a:avLst/>
          </a:prstGeom>
        </p:spPr>
        <p:txBody>
          <a:bodyPr>
            <a:spAutoFit/>
          </a:bodyPr>
          <a:lstStyle/>
          <a:p>
            <a:r>
              <a:rPr lang="en-GB" sz="2000" dirty="0"/>
              <a:t>Reflect on the Mayflower story from our earlier session .  The Pilgrims  had to make rules as they argued at first. </a:t>
            </a:r>
          </a:p>
          <a:p>
            <a:endParaRPr lang="en-GB" sz="2000" dirty="0"/>
          </a:p>
          <a:p>
            <a:r>
              <a:rPr lang="en-GB" sz="2000" dirty="0"/>
              <a:t>What did we learn about making rules?</a:t>
            </a:r>
          </a:p>
          <a:p>
            <a:endParaRPr lang="en-GB" sz="2000" dirty="0"/>
          </a:p>
          <a:p>
            <a:r>
              <a:rPr lang="en-GB" sz="2000" dirty="0"/>
              <a:t>how do they think the Pilgrims/Strangers made their rules?</a:t>
            </a:r>
          </a:p>
          <a:p>
            <a:endParaRPr lang="en-GB" sz="2000" dirty="0"/>
          </a:p>
          <a:p>
            <a:r>
              <a:rPr lang="en-GB" sz="2000" dirty="0"/>
              <a:t>Make a list of the rules that the pilgrims/ strangers may have </a:t>
            </a:r>
            <a:r>
              <a:rPr lang="en-GB" sz="2000" dirty="0" smtClean="0"/>
              <a:t>made.</a:t>
            </a:r>
            <a:endParaRPr lang="en-GB" sz="2000" dirty="0"/>
          </a:p>
        </p:txBody>
      </p:sp>
    </p:spTree>
    <p:extLst>
      <p:ext uri="{BB962C8B-B14F-4D97-AF65-F5344CB8AC3E}">
        <p14:creationId xmlns:p14="http://schemas.microsoft.com/office/powerpoint/2010/main" val="2439275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stretch>
            <a:fillRect/>
          </a:stretch>
        </p:blipFill>
        <p:spPr>
          <a:xfrm>
            <a:off x="4787495" y="2385948"/>
            <a:ext cx="3705225" cy="377935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483501"/>
            <a:ext cx="2143680" cy="1227055"/>
          </a:xfrm>
          <a:prstGeom prst="rect">
            <a:avLst/>
          </a:prstGeom>
        </p:spPr>
      </p:pic>
      <p:sp>
        <p:nvSpPr>
          <p:cNvPr id="3" name="Rectangle 2"/>
          <p:cNvSpPr/>
          <p:nvPr/>
        </p:nvSpPr>
        <p:spPr>
          <a:xfrm>
            <a:off x="215495" y="1881319"/>
            <a:ext cx="4572000" cy="5478423"/>
          </a:xfrm>
          <a:prstGeom prst="rect">
            <a:avLst/>
          </a:prstGeom>
        </p:spPr>
        <p:txBody>
          <a:bodyPr>
            <a:spAutoFit/>
          </a:bodyPr>
          <a:lstStyle/>
          <a:p>
            <a:r>
              <a:rPr lang="en-GB" sz="2400" b="1" dirty="0"/>
              <a:t>The Mayflower Compact (1620)</a:t>
            </a:r>
          </a:p>
          <a:p>
            <a:endParaRPr lang="en-GB" sz="2000" b="1" dirty="0"/>
          </a:p>
          <a:p>
            <a:r>
              <a:rPr lang="en-GB" sz="2800" dirty="0"/>
              <a:t>In the name of God, Amen. We, whose names are underwritten, the loyal subjects of our dread Sovereign Lord King James, by the Grace of God, of Great Britain, France, and Ireland, King, defender of the Faith, (continued on next </a:t>
            </a:r>
            <a:r>
              <a:rPr lang="en-GB" sz="2800" dirty="0" smtClean="0"/>
              <a:t>slides).</a:t>
            </a:r>
          </a:p>
          <a:p>
            <a:endParaRPr lang="en-GB" dirty="0"/>
          </a:p>
          <a:p>
            <a:r>
              <a:rPr lang="en-GB" dirty="0" smtClean="0"/>
              <a:t/>
            </a:r>
            <a:br>
              <a:rPr lang="en-GB" dirty="0" smtClean="0"/>
            </a:br>
            <a:endParaRPr lang="en-GB" dirty="0"/>
          </a:p>
        </p:txBody>
      </p:sp>
    </p:spTree>
    <p:extLst>
      <p:ext uri="{BB962C8B-B14F-4D97-AF65-F5344CB8AC3E}">
        <p14:creationId xmlns:p14="http://schemas.microsoft.com/office/powerpoint/2010/main" val="965789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4860032" y="2470586"/>
            <a:ext cx="3969271" cy="362271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636" y="333087"/>
            <a:ext cx="2143680" cy="1227055"/>
          </a:xfrm>
          <a:prstGeom prst="rect">
            <a:avLst/>
          </a:prstGeom>
        </p:spPr>
      </p:pic>
      <p:sp>
        <p:nvSpPr>
          <p:cNvPr id="3" name="Rectangle 2"/>
          <p:cNvSpPr/>
          <p:nvPr/>
        </p:nvSpPr>
        <p:spPr>
          <a:xfrm>
            <a:off x="263470" y="1693175"/>
            <a:ext cx="4572000" cy="4524315"/>
          </a:xfrm>
          <a:prstGeom prst="rect">
            <a:avLst/>
          </a:prstGeom>
        </p:spPr>
        <p:txBody>
          <a:bodyPr>
            <a:spAutoFit/>
          </a:bodyPr>
          <a:lstStyle/>
          <a:p>
            <a:r>
              <a:rPr lang="en-GB" dirty="0"/>
              <a:t>Having undertaken, for the Glory of God, and advancements of the Christian faith and </a:t>
            </a:r>
            <a:r>
              <a:rPr lang="en-GB" dirty="0" err="1"/>
              <a:t>honor</a:t>
            </a:r>
            <a:r>
              <a:rPr lang="en-GB" dirty="0"/>
              <a:t> of our King and Country, a voyage to plant the first colony in the Northern parts of Virginia, do by these presents, solemnly and mutually, in the presence of God, and one another, covenant and combine ourselves together into a civil body politic; for our better ordering, and preservation and furtherance of the ends aforesaid; and by virtue hereof to enact, constitute, and frame, such just and equal laws, ordinances, acts, constitutions, and offices, from time to time, as shall be thought most meet and convenient for the general good of the colony; unto which we promise all due submission and </a:t>
            </a:r>
            <a:r>
              <a:rPr lang="en-GB" dirty="0" smtClean="0"/>
              <a:t>obedience.</a:t>
            </a:r>
            <a:endParaRPr lang="en-GB" dirty="0"/>
          </a:p>
        </p:txBody>
      </p:sp>
    </p:spTree>
    <p:extLst>
      <p:ext uri="{BB962C8B-B14F-4D97-AF65-F5344CB8AC3E}">
        <p14:creationId xmlns:p14="http://schemas.microsoft.com/office/powerpoint/2010/main" val="2787391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4860032" y="2470586"/>
            <a:ext cx="3969271" cy="362271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351" y="483501"/>
            <a:ext cx="2143680" cy="1227055"/>
          </a:xfrm>
          <a:prstGeom prst="rect">
            <a:avLst/>
          </a:prstGeom>
        </p:spPr>
      </p:pic>
      <p:sp>
        <p:nvSpPr>
          <p:cNvPr id="3" name="Rectangle 2"/>
          <p:cNvSpPr/>
          <p:nvPr/>
        </p:nvSpPr>
        <p:spPr>
          <a:xfrm>
            <a:off x="286085" y="1994884"/>
            <a:ext cx="4572000" cy="4401205"/>
          </a:xfrm>
          <a:prstGeom prst="rect">
            <a:avLst/>
          </a:prstGeom>
        </p:spPr>
        <p:txBody>
          <a:bodyPr>
            <a:spAutoFit/>
          </a:bodyPr>
          <a:lstStyle/>
          <a:p>
            <a:r>
              <a:rPr lang="en-GB" sz="2800" dirty="0"/>
              <a:t>In witness whereof we have hereunto subscribed our names at Cape Cod the 11th of November, in the year of the reign of our Sovereign Lord King James, of England, France, and Ireland, the eighteenth, and of Scotland the fifty-fourth, 1620.</a:t>
            </a:r>
            <a:br>
              <a:rPr lang="en-GB" sz="2800" dirty="0"/>
            </a:br>
            <a:endParaRPr lang="en-GB" sz="2800" dirty="0"/>
          </a:p>
        </p:txBody>
      </p:sp>
    </p:spTree>
    <p:extLst>
      <p:ext uri="{BB962C8B-B14F-4D97-AF65-F5344CB8AC3E}">
        <p14:creationId xmlns:p14="http://schemas.microsoft.com/office/powerpoint/2010/main" val="3135440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12738"/>
            <a:ext cx="2143680" cy="1227055"/>
          </a:xfrm>
          <a:prstGeom prst="rect">
            <a:avLst/>
          </a:prstGeom>
        </p:spPr>
      </p:pic>
      <p:sp>
        <p:nvSpPr>
          <p:cNvPr id="3" name="Rectangle 2"/>
          <p:cNvSpPr/>
          <p:nvPr/>
        </p:nvSpPr>
        <p:spPr>
          <a:xfrm>
            <a:off x="243049" y="1657236"/>
            <a:ext cx="4572000" cy="5724644"/>
          </a:xfrm>
          <a:prstGeom prst="rect">
            <a:avLst/>
          </a:prstGeom>
        </p:spPr>
        <p:txBody>
          <a:bodyPr>
            <a:spAutoFit/>
          </a:bodyPr>
          <a:lstStyle/>
          <a:p>
            <a:r>
              <a:rPr lang="en-GB" sz="2400" b="1" dirty="0"/>
              <a:t>Translation: </a:t>
            </a:r>
          </a:p>
          <a:p>
            <a:endParaRPr lang="en-GB" sz="2400" dirty="0"/>
          </a:p>
          <a:p>
            <a:r>
              <a:rPr lang="en-GB" dirty="0"/>
              <a:t>We pray to god as we write this. Those of us who signed are subjects of King James. We are also subjects of god</a:t>
            </a:r>
            <a:r>
              <a:rPr lang="en-GB" dirty="0" smtClean="0"/>
              <a:t>. </a:t>
            </a:r>
            <a:r>
              <a:rPr lang="en-GB" dirty="0"/>
              <a:t>We came here for God, for Christianity, for the king, and for England. We are on a voyage to put a colony into the northern parts of Virginia. Since god agrees, we all agree to work together in this new land. We will work together to make ourselves better, and to last longer. We will make laws that we think are the best for the colony, and we promise to follow these laws completely.</a:t>
            </a:r>
            <a:br>
              <a:rPr lang="en-GB" dirty="0"/>
            </a:br>
            <a:endParaRPr lang="en-GB" sz="2400" dirty="0"/>
          </a:p>
          <a:p>
            <a:r>
              <a:rPr lang="en-GB" dirty="0"/>
              <a:t>We sign today, at Cape Cod, November 11th, 1620, under the control of King James.</a:t>
            </a:r>
          </a:p>
          <a:p>
            <a:endParaRPr lang="en-GB" dirty="0"/>
          </a:p>
          <a:p>
            <a:r>
              <a:rPr lang="en-GB" dirty="0"/>
              <a:t/>
            </a:r>
            <a:br>
              <a:rPr lang="en-GB" dirty="0"/>
            </a:br>
            <a:endParaRPr lang="en-GB" sz="2400" dirty="0"/>
          </a:p>
        </p:txBody>
      </p:sp>
      <p:pic>
        <p:nvPicPr>
          <p:cNvPr id="14" name="Picture 13"/>
          <p:cNvPicPr>
            <a:picLocks noChangeAspect="1"/>
          </p:cNvPicPr>
          <p:nvPr/>
        </p:nvPicPr>
        <p:blipFill>
          <a:blip r:embed="rId5"/>
          <a:stretch>
            <a:fillRect/>
          </a:stretch>
        </p:blipFill>
        <p:spPr>
          <a:xfrm>
            <a:off x="5076056" y="2472254"/>
            <a:ext cx="3570693" cy="3675347"/>
          </a:xfrm>
          <a:prstGeom prst="rect">
            <a:avLst/>
          </a:prstGeom>
        </p:spPr>
      </p:pic>
    </p:spTree>
    <p:extLst>
      <p:ext uri="{BB962C8B-B14F-4D97-AF65-F5344CB8AC3E}">
        <p14:creationId xmlns:p14="http://schemas.microsoft.com/office/powerpoint/2010/main" val="1961250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45884"/>
            <a:ext cx="2143680" cy="1227055"/>
          </a:xfrm>
          <a:prstGeom prst="rect">
            <a:avLst/>
          </a:prstGeom>
        </p:spPr>
      </p:pic>
      <p:sp>
        <p:nvSpPr>
          <p:cNvPr id="3" name="Rectangle 2"/>
          <p:cNvSpPr/>
          <p:nvPr/>
        </p:nvSpPr>
        <p:spPr>
          <a:xfrm>
            <a:off x="460668" y="1994884"/>
            <a:ext cx="5720640" cy="4524315"/>
          </a:xfrm>
          <a:prstGeom prst="rect">
            <a:avLst/>
          </a:prstGeom>
        </p:spPr>
        <p:txBody>
          <a:bodyPr wrap="square">
            <a:spAutoFit/>
          </a:bodyPr>
          <a:lstStyle/>
          <a:p>
            <a:r>
              <a:rPr lang="en-GB" sz="2400" b="1" dirty="0"/>
              <a:t>In short, the compact says this:</a:t>
            </a:r>
          </a:p>
          <a:p>
            <a:pPr marL="285750" lvl="0" indent="-285750">
              <a:buFont typeface="Arial" panose="020B0604020202020204" pitchFamily="34" charset="0"/>
              <a:buChar char="•"/>
            </a:pPr>
            <a:r>
              <a:rPr lang="en-GB" sz="2400" dirty="0"/>
              <a:t>the colonists would remain loyal subjects to King James, despite their need for self-governance</a:t>
            </a:r>
          </a:p>
          <a:p>
            <a:pPr marL="285750" lvl="0" indent="-285750">
              <a:buFont typeface="Arial" panose="020B0604020202020204" pitchFamily="34" charset="0"/>
              <a:buChar char="•"/>
            </a:pPr>
            <a:r>
              <a:rPr lang="en-GB" sz="2400" dirty="0"/>
              <a:t>the colonists would live in accordance with the Christian faith</a:t>
            </a:r>
          </a:p>
          <a:p>
            <a:pPr marL="285750" lvl="0" indent="-285750">
              <a:buFont typeface="Arial" panose="020B0604020202020204" pitchFamily="34" charset="0"/>
              <a:buChar char="•"/>
            </a:pPr>
            <a:r>
              <a:rPr lang="en-GB" sz="2400" dirty="0"/>
              <a:t>the colonists would create one society and work together to further it</a:t>
            </a:r>
          </a:p>
          <a:p>
            <a:pPr marL="285750" lvl="0" indent="-285750">
              <a:buFont typeface="Arial" panose="020B0604020202020204" pitchFamily="34" charset="0"/>
              <a:buChar char="•"/>
            </a:pPr>
            <a:r>
              <a:rPr lang="en-GB" sz="2400" dirty="0"/>
              <a:t>the colonists would create and enact “laws, ordinances, acts, constitutions and offices…” for the good of the colony, and abide by those laws.</a:t>
            </a:r>
          </a:p>
        </p:txBody>
      </p:sp>
      <p:pic>
        <p:nvPicPr>
          <p:cNvPr id="7" name="Picture 6" descr="Personal relationships of James VI and I - Wikipe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7407" y="3284984"/>
            <a:ext cx="2095500" cy="2714625"/>
          </a:xfrm>
          <a:prstGeom prst="rect">
            <a:avLst/>
          </a:prstGeom>
        </p:spPr>
      </p:pic>
    </p:spTree>
    <p:extLst>
      <p:ext uri="{BB962C8B-B14F-4D97-AF65-F5344CB8AC3E}">
        <p14:creationId xmlns:p14="http://schemas.microsoft.com/office/powerpoint/2010/main" val="1346384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19930"/>
            <a:ext cx="2143680" cy="1227055"/>
          </a:xfrm>
          <a:prstGeom prst="rect">
            <a:avLst/>
          </a:prstGeom>
        </p:spPr>
      </p:pic>
      <p:sp>
        <p:nvSpPr>
          <p:cNvPr id="3" name="Rectangle 2"/>
          <p:cNvSpPr/>
          <p:nvPr/>
        </p:nvSpPr>
        <p:spPr>
          <a:xfrm>
            <a:off x="721532" y="2431276"/>
            <a:ext cx="8147248" cy="3139321"/>
          </a:xfrm>
          <a:prstGeom prst="rect">
            <a:avLst/>
          </a:prstGeom>
        </p:spPr>
        <p:txBody>
          <a:bodyPr wrap="square">
            <a:spAutoFit/>
          </a:bodyPr>
          <a:lstStyle/>
          <a:p>
            <a:r>
              <a:rPr lang="en-GB" dirty="0"/>
              <a:t>Think about the Compact  ( four rules) that the pilgrims/ strangers made.  </a:t>
            </a:r>
          </a:p>
          <a:p>
            <a:endParaRPr lang="en-GB" dirty="0"/>
          </a:p>
          <a:p>
            <a:pPr marL="285750" indent="-285750">
              <a:buFont typeface="Arial" panose="020B0604020202020204" pitchFamily="34" charset="0"/>
              <a:buChar char="•"/>
            </a:pPr>
            <a:r>
              <a:rPr lang="en-GB" dirty="0"/>
              <a:t>What do you think each of them mean?</a:t>
            </a:r>
          </a:p>
          <a:p>
            <a:pPr marL="285750" indent="-285750">
              <a:buFont typeface="Arial" panose="020B0604020202020204" pitchFamily="34" charset="0"/>
              <a:buChar char="•"/>
            </a:pPr>
            <a:r>
              <a:rPr lang="en-GB" dirty="0"/>
              <a:t>What is a loyal subject? </a:t>
            </a:r>
          </a:p>
          <a:p>
            <a:pPr marL="285750" indent="-285750">
              <a:buFont typeface="Arial" panose="020B0604020202020204" pitchFamily="34" charset="0"/>
              <a:buChar char="•"/>
            </a:pPr>
            <a:r>
              <a:rPr lang="en-GB" dirty="0"/>
              <a:t>What does self-governance mean? </a:t>
            </a:r>
          </a:p>
          <a:p>
            <a:pPr marL="285750" indent="-285750">
              <a:buFont typeface="Arial" panose="020B0604020202020204" pitchFamily="34" charset="0"/>
              <a:buChar char="•"/>
            </a:pPr>
            <a:r>
              <a:rPr lang="en-GB" dirty="0"/>
              <a:t>What does the Christian faith of the 1600s say about how to live our lives? </a:t>
            </a:r>
          </a:p>
          <a:p>
            <a:pPr marL="285750" indent="-285750">
              <a:buFont typeface="Arial" panose="020B0604020202020204" pitchFamily="34" charset="0"/>
              <a:buChar char="•"/>
            </a:pPr>
            <a:r>
              <a:rPr lang="en-GB" dirty="0"/>
              <a:t>What did the colonists  (pilgrims/ strangers) mean by ‘create one society’? (Remember the Native American people were living close by.)</a:t>
            </a:r>
          </a:p>
          <a:p>
            <a:pPr marL="285750" indent="-285750">
              <a:buFont typeface="Arial" panose="020B0604020202020204" pitchFamily="34" charset="0"/>
              <a:buChar char="•"/>
            </a:pPr>
            <a:r>
              <a:rPr lang="en-GB" dirty="0"/>
              <a:t>What does create and enact mean? </a:t>
            </a:r>
          </a:p>
          <a:p>
            <a:pPr marL="285750" indent="-285750">
              <a:buFont typeface="Arial" panose="020B0604020202020204" pitchFamily="34" charset="0"/>
              <a:buChar char="•"/>
            </a:pPr>
            <a:r>
              <a:rPr lang="en-GB" dirty="0"/>
              <a:t>What do you think that the colonists/pilgrims mean by the term ‘for the good of the colony’</a:t>
            </a:r>
          </a:p>
        </p:txBody>
      </p:sp>
    </p:spTree>
    <p:extLst>
      <p:ext uri="{BB962C8B-B14F-4D97-AF65-F5344CB8AC3E}">
        <p14:creationId xmlns:p14="http://schemas.microsoft.com/office/powerpoint/2010/main" val="2459444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17445"/>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3" name="Horizontal Scroll 2"/>
          <p:cNvSpPr/>
          <p:nvPr/>
        </p:nvSpPr>
        <p:spPr>
          <a:xfrm>
            <a:off x="139000" y="1342768"/>
            <a:ext cx="4072960" cy="1870208"/>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400" dirty="0" smtClean="0">
                <a:solidFill>
                  <a:schemeClr val="tx1"/>
                </a:solidFill>
              </a:rPr>
              <a:t> </a:t>
            </a:r>
            <a:r>
              <a:rPr lang="en-GB" sz="2000" dirty="0" smtClean="0">
                <a:solidFill>
                  <a:schemeClr val="tx1"/>
                </a:solidFill>
              </a:rPr>
              <a:t>Group 1: </a:t>
            </a:r>
          </a:p>
          <a:p>
            <a:pPr lvl="0"/>
            <a:r>
              <a:rPr lang="en-GB" sz="2000" dirty="0" smtClean="0">
                <a:solidFill>
                  <a:schemeClr val="tx1"/>
                </a:solidFill>
              </a:rPr>
              <a:t>the colonists would remain loyal subjects to King James, despite their need for self-governance</a:t>
            </a:r>
            <a:endParaRPr lang="en-GB" sz="2000" dirty="0">
              <a:solidFill>
                <a:schemeClr val="tx1"/>
              </a:solidFill>
            </a:endParaRPr>
          </a:p>
        </p:txBody>
      </p:sp>
      <p:sp>
        <p:nvSpPr>
          <p:cNvPr id="12" name="Horizontal Scroll 11"/>
          <p:cNvSpPr/>
          <p:nvPr/>
        </p:nvSpPr>
        <p:spPr>
          <a:xfrm>
            <a:off x="4653275" y="2247418"/>
            <a:ext cx="4133099" cy="1440160"/>
          </a:xfrm>
          <a:prstGeom prst="horizont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smtClean="0"/>
              <a:t> </a:t>
            </a:r>
            <a:r>
              <a:rPr lang="en-GB" sz="2000" dirty="0" smtClean="0"/>
              <a:t>Group 2: </a:t>
            </a:r>
          </a:p>
          <a:p>
            <a:pPr lvl="0"/>
            <a:r>
              <a:rPr lang="en-GB" sz="2000" dirty="0" smtClean="0"/>
              <a:t>the </a:t>
            </a:r>
            <a:r>
              <a:rPr lang="en-GB" sz="2000" dirty="0"/>
              <a:t>colonists would live in accordance with the Christian faith</a:t>
            </a:r>
          </a:p>
        </p:txBody>
      </p:sp>
      <p:sp>
        <p:nvSpPr>
          <p:cNvPr id="13" name="Horizontal Scroll 12"/>
          <p:cNvSpPr/>
          <p:nvPr/>
        </p:nvSpPr>
        <p:spPr>
          <a:xfrm>
            <a:off x="134588" y="3456962"/>
            <a:ext cx="4441557" cy="1440160"/>
          </a:xfrm>
          <a:prstGeom prst="horizontalScroll">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p>
          <a:p>
            <a:endParaRPr lang="en-GB" sz="2400" dirty="0" smtClean="0"/>
          </a:p>
          <a:p>
            <a:r>
              <a:rPr lang="en-GB" sz="2000" dirty="0" smtClean="0"/>
              <a:t>Group 3: </a:t>
            </a:r>
          </a:p>
          <a:p>
            <a:r>
              <a:rPr lang="en-GB" sz="2000" dirty="0" smtClean="0"/>
              <a:t>the </a:t>
            </a:r>
            <a:r>
              <a:rPr lang="en-GB" sz="2000" dirty="0"/>
              <a:t>colonists would create one society and work together to further it</a:t>
            </a:r>
          </a:p>
          <a:p>
            <a:pPr algn="ctr"/>
            <a:r>
              <a:rPr lang="en-GB" sz="2400" dirty="0" smtClean="0"/>
              <a:t> </a:t>
            </a:r>
          </a:p>
          <a:p>
            <a:pPr algn="ctr"/>
            <a:endParaRPr lang="en-GB" sz="2400" dirty="0"/>
          </a:p>
        </p:txBody>
      </p:sp>
      <p:sp>
        <p:nvSpPr>
          <p:cNvPr id="14" name="Horizontal Scroll 13"/>
          <p:cNvSpPr/>
          <p:nvPr/>
        </p:nvSpPr>
        <p:spPr>
          <a:xfrm>
            <a:off x="3654878" y="4653136"/>
            <a:ext cx="5328592" cy="2051934"/>
          </a:xfrm>
          <a:prstGeom prst="horizontalScroll">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smtClean="0"/>
          </a:p>
          <a:p>
            <a:r>
              <a:rPr lang="en-GB" sz="2000" dirty="0" smtClean="0"/>
              <a:t>Group 4:</a:t>
            </a:r>
          </a:p>
          <a:p>
            <a:r>
              <a:rPr lang="en-GB" sz="2000" dirty="0" smtClean="0"/>
              <a:t> the </a:t>
            </a:r>
            <a:r>
              <a:rPr lang="en-GB" sz="2000" dirty="0"/>
              <a:t>colonists would create and enact “laws, ordinances, acts, constitutions and offices…” for the good of the colony, and abide by those laws.</a:t>
            </a:r>
          </a:p>
          <a:p>
            <a:r>
              <a:rPr lang="en-GB" dirty="0" smtClean="0"/>
              <a:t> </a:t>
            </a:r>
            <a:endParaRPr lang="en-GB"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94772"/>
            <a:ext cx="2143680" cy="1227055"/>
          </a:xfrm>
          <a:prstGeom prst="rect">
            <a:avLst/>
          </a:prstGeom>
        </p:spPr>
      </p:pic>
    </p:spTree>
    <p:extLst>
      <p:ext uri="{BB962C8B-B14F-4D97-AF65-F5344CB8AC3E}">
        <p14:creationId xmlns:p14="http://schemas.microsoft.com/office/powerpoint/2010/main" val="2162360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646" y="428860"/>
            <a:ext cx="2143680" cy="1227055"/>
          </a:xfrm>
          <a:prstGeom prst="rect">
            <a:avLst/>
          </a:prstGeom>
        </p:spPr>
      </p:pic>
      <p:sp>
        <p:nvSpPr>
          <p:cNvPr id="3" name="Rectangle 2"/>
          <p:cNvSpPr/>
          <p:nvPr/>
        </p:nvSpPr>
        <p:spPr>
          <a:xfrm>
            <a:off x="437230" y="2197788"/>
            <a:ext cx="4210508" cy="3539430"/>
          </a:xfrm>
          <a:prstGeom prst="rect">
            <a:avLst/>
          </a:prstGeom>
        </p:spPr>
        <p:txBody>
          <a:bodyPr wrap="square">
            <a:spAutoFit/>
          </a:bodyPr>
          <a:lstStyle/>
          <a:p>
            <a:r>
              <a:rPr lang="en-GB" sz="2800" dirty="0"/>
              <a:t>The year is 2020 and Mayflower II has embarked upon a journey to the new world of </a:t>
            </a:r>
            <a:r>
              <a:rPr lang="en-GB" sz="2800" dirty="0" err="1"/>
              <a:t>Separatia</a:t>
            </a:r>
            <a:r>
              <a:rPr lang="en-GB" sz="2800" dirty="0"/>
              <a:t> to create a new colony. On board are a team of scientists and a larger group of skilled workers and their families</a:t>
            </a:r>
          </a:p>
        </p:txBody>
      </p:sp>
      <p:pic>
        <p:nvPicPr>
          <p:cNvPr id="6" name="Picture 5" descr="Free photo Ship Manipulation Photoshop Cloud Fantasy - Max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0102" y="3356992"/>
            <a:ext cx="3213522" cy="2677935"/>
          </a:xfrm>
          <a:prstGeom prst="rect">
            <a:avLst/>
          </a:prstGeom>
        </p:spPr>
      </p:pic>
    </p:spTree>
    <p:extLst>
      <p:ext uri="{BB962C8B-B14F-4D97-AF65-F5344CB8AC3E}">
        <p14:creationId xmlns:p14="http://schemas.microsoft.com/office/powerpoint/2010/main" val="359222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06219"/>
            <a:ext cx="2143680" cy="1227055"/>
          </a:xfrm>
          <a:prstGeom prst="rect">
            <a:avLst/>
          </a:prstGeom>
        </p:spPr>
      </p:pic>
      <p:sp>
        <p:nvSpPr>
          <p:cNvPr id="3" name="Rectangle 2"/>
          <p:cNvSpPr/>
          <p:nvPr/>
        </p:nvSpPr>
        <p:spPr>
          <a:xfrm>
            <a:off x="270121" y="2391167"/>
            <a:ext cx="8361056" cy="3785652"/>
          </a:xfrm>
          <a:prstGeom prst="rect">
            <a:avLst/>
          </a:prstGeom>
        </p:spPr>
        <p:txBody>
          <a:bodyPr wrap="square">
            <a:spAutoFit/>
          </a:bodyPr>
          <a:lstStyle/>
          <a:p>
            <a:r>
              <a:rPr lang="en-GB" sz="2000" b="1" dirty="0"/>
              <a:t>Consider the Pilgrims/colonists meeting that agreed the compact, the compact itself and how effective it was. Let’s bring our ideas together, to share </a:t>
            </a:r>
            <a:r>
              <a:rPr lang="en-GB" sz="2000" b="1" dirty="0" smtClean="0"/>
              <a:t>our </a:t>
            </a:r>
            <a:r>
              <a:rPr lang="en-GB" sz="2000" b="1" dirty="0"/>
              <a:t>findings.</a:t>
            </a:r>
          </a:p>
          <a:p>
            <a:endParaRPr lang="en-GB" sz="2000" dirty="0"/>
          </a:p>
          <a:p>
            <a:pPr marL="342900" lvl="0" indent="-342900">
              <a:buFont typeface="Arial" panose="020B0604020202020204" pitchFamily="34" charset="0"/>
              <a:buChar char="•"/>
            </a:pPr>
            <a:r>
              <a:rPr lang="en-GB" sz="2000" dirty="0"/>
              <a:t>Did the colonists have a single leader or a group of leaders? Who and why?</a:t>
            </a:r>
          </a:p>
          <a:p>
            <a:pPr marL="342900" lvl="0" indent="-342900">
              <a:buFont typeface="Arial" panose="020B0604020202020204" pitchFamily="34" charset="0"/>
              <a:buChar char="•"/>
            </a:pPr>
            <a:r>
              <a:rPr lang="en-GB" sz="2000" dirty="0"/>
              <a:t>How was the leader or leaders selected?</a:t>
            </a:r>
          </a:p>
          <a:p>
            <a:pPr marL="342900" lvl="0" indent="-342900">
              <a:buFont typeface="Arial" panose="020B0604020202020204" pitchFamily="34" charset="0"/>
              <a:buChar char="•"/>
            </a:pPr>
            <a:r>
              <a:rPr lang="en-GB" sz="2000" dirty="0"/>
              <a:t>Who made the rules?</a:t>
            </a:r>
          </a:p>
          <a:p>
            <a:pPr marL="342900" lvl="0" indent="-342900">
              <a:buFont typeface="Arial" panose="020B0604020202020204" pitchFamily="34" charset="0"/>
              <a:buChar char="•"/>
            </a:pPr>
            <a:r>
              <a:rPr lang="en-GB" sz="2000" dirty="0"/>
              <a:t>How did the colonists enforce the rules? </a:t>
            </a:r>
          </a:p>
          <a:p>
            <a:pPr marL="342900" lvl="0" indent="-342900">
              <a:buFont typeface="Arial" panose="020B0604020202020204" pitchFamily="34" charset="0"/>
              <a:buChar char="•"/>
            </a:pPr>
            <a:r>
              <a:rPr lang="en-GB" sz="2000" dirty="0"/>
              <a:t>What happened if rules were broken and who decided what happened?</a:t>
            </a:r>
          </a:p>
          <a:p>
            <a:pPr marL="342900" lvl="0" indent="-342900">
              <a:buFont typeface="Arial" panose="020B0604020202020204" pitchFamily="34" charset="0"/>
              <a:buChar char="•"/>
            </a:pPr>
            <a:r>
              <a:rPr lang="en-GB" sz="2000" dirty="0"/>
              <a:t>How do the colonist make sure everyone worked hard to build and develop the colony?</a:t>
            </a:r>
          </a:p>
          <a:p>
            <a:pPr marL="342900" lvl="0" indent="-342900">
              <a:buFont typeface="Arial" panose="020B0604020202020204" pitchFamily="34" charset="0"/>
              <a:buChar char="•"/>
            </a:pPr>
            <a:r>
              <a:rPr lang="en-GB" sz="2000" dirty="0"/>
              <a:t>Did everyone have rights/the same rights? Why?</a:t>
            </a:r>
          </a:p>
        </p:txBody>
      </p:sp>
    </p:spTree>
    <p:extLst>
      <p:ext uri="{BB962C8B-B14F-4D97-AF65-F5344CB8AC3E}">
        <p14:creationId xmlns:p14="http://schemas.microsoft.com/office/powerpoint/2010/main" val="320541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5733256"/>
            <a:ext cx="6803826" cy="694928"/>
          </a:xfrm>
          <a:effectLst>
            <a:innerShdw blurRad="63500" dist="50800" dir="16200000">
              <a:prstClr val="black">
                <a:alpha val="50000"/>
              </a:prstClr>
            </a:innerShdw>
          </a:effectLst>
        </p:spPr>
        <p:txBody>
          <a:bodyPr>
            <a:noAutofit/>
            <a:scene3d>
              <a:camera prst="orthographicFront"/>
              <a:lightRig rig="threePt" dir="t"/>
            </a:scene3d>
            <a:sp3d extrusionH="57150">
              <a:bevelT w="38100" h="38100" prst="relaxedInset"/>
            </a:sp3d>
          </a:bodyPr>
          <a:lstStyle/>
          <a:p>
            <a:r>
              <a:rPr lang="en-GB" sz="2800" b="1" dirty="0">
                <a:solidFill>
                  <a:srgbClr val="FF0000"/>
                </a:solidFill>
              </a:rPr>
              <a:t>Your city;  your school;  your future; your   </a:t>
            </a:r>
          </a:p>
          <a:p>
            <a:r>
              <a:rPr lang="en-GB" sz="2800" b="1" dirty="0" smtClean="0">
                <a:solidFill>
                  <a:srgbClr val="FF0000"/>
                </a:solidFill>
                <a:latin typeface="Old English Text MT" panose="03040902040508030806" pitchFamily="66" charset="0"/>
              </a:rPr>
              <a:t> </a:t>
            </a:r>
            <a:endParaRPr lang="en-GB" sz="2800" b="1" dirty="0">
              <a:solidFill>
                <a:srgbClr val="FF0000"/>
              </a:solidFill>
              <a:latin typeface="Old English Text MT" panose="03040902040508030806" pitchFamily="66"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5733256"/>
            <a:ext cx="2416763"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509713"/>
            <a:ext cx="2143680" cy="1227055"/>
          </a:xfrm>
          <a:prstGeom prst="rect">
            <a:avLst/>
          </a:prstGeom>
        </p:spPr>
      </p:pic>
      <p:sp>
        <p:nvSpPr>
          <p:cNvPr id="2" name="Rectangle 1"/>
          <p:cNvSpPr/>
          <p:nvPr/>
        </p:nvSpPr>
        <p:spPr>
          <a:xfrm>
            <a:off x="1763688" y="2521059"/>
            <a:ext cx="6120680" cy="2554545"/>
          </a:xfrm>
          <a:prstGeom prst="rect">
            <a:avLst/>
          </a:prstGeom>
        </p:spPr>
        <p:txBody>
          <a:bodyPr wrap="square">
            <a:spAutoFit/>
          </a:bodyPr>
          <a:lstStyle/>
          <a:p>
            <a:pPr algn="ctr"/>
            <a:r>
              <a:rPr lang="en-GB" sz="3200" b="1" dirty="0">
                <a:solidFill>
                  <a:schemeClr val="accent2">
                    <a:lumMod val="75000"/>
                  </a:schemeClr>
                </a:solidFill>
                <a:effectLst>
                  <a:outerShdw blurRad="38100" dist="38100" dir="2700000" algn="tl">
                    <a:srgbClr val="000000">
                      <a:alpha val="43137"/>
                    </a:srgbClr>
                  </a:outerShdw>
                </a:effectLst>
              </a:rPr>
              <a:t>The Plymouth Mayflower 400 </a:t>
            </a:r>
          </a:p>
          <a:p>
            <a:pPr algn="ctr"/>
            <a:r>
              <a:rPr lang="en-GB" sz="3200" b="1" dirty="0">
                <a:solidFill>
                  <a:schemeClr val="accent2">
                    <a:lumMod val="75000"/>
                  </a:schemeClr>
                </a:solidFill>
                <a:effectLst>
                  <a:outerShdw blurRad="38100" dist="38100" dir="2700000" algn="tl">
                    <a:srgbClr val="000000">
                      <a:alpha val="43137"/>
                    </a:srgbClr>
                  </a:outerShdw>
                </a:effectLst>
              </a:rPr>
              <a:t>Citizenship Project: </a:t>
            </a:r>
            <a:br>
              <a:rPr lang="en-GB" sz="3200" b="1" dirty="0">
                <a:solidFill>
                  <a:schemeClr val="accent2">
                    <a:lumMod val="75000"/>
                  </a:schemeClr>
                </a:solidFill>
                <a:effectLst>
                  <a:outerShdw blurRad="38100" dist="38100" dir="2700000" algn="tl">
                    <a:srgbClr val="000000">
                      <a:alpha val="43137"/>
                    </a:srgbClr>
                  </a:outerShdw>
                </a:effectLst>
              </a:rPr>
            </a:br>
            <a:r>
              <a:rPr lang="en-GB" sz="3200" b="1" dirty="0">
                <a:solidFill>
                  <a:schemeClr val="accent2">
                    <a:lumMod val="75000"/>
                  </a:schemeClr>
                </a:solidFill>
                <a:effectLst>
                  <a:outerShdw blurRad="38100" dist="38100" dir="2700000" algn="tl">
                    <a:srgbClr val="000000">
                      <a:alpha val="43137"/>
                    </a:srgbClr>
                  </a:outerShdw>
                </a:effectLst>
                <a:latin typeface="Old English Text MT" panose="03040902040508030806" pitchFamily="66" charset="0"/>
              </a:rPr>
              <a:t/>
            </a:r>
            <a:br>
              <a:rPr lang="en-GB" sz="3200" b="1" dirty="0">
                <a:solidFill>
                  <a:schemeClr val="accent2">
                    <a:lumMod val="75000"/>
                  </a:schemeClr>
                </a:solidFill>
                <a:effectLst>
                  <a:outerShdw blurRad="38100" dist="38100" dir="2700000" algn="tl">
                    <a:srgbClr val="000000">
                      <a:alpha val="43137"/>
                    </a:srgbClr>
                  </a:outerShdw>
                </a:effectLst>
                <a:latin typeface="Old English Text MT" panose="03040902040508030806" pitchFamily="66" charset="0"/>
              </a:rPr>
            </a:br>
            <a:r>
              <a:rPr lang="en-GB" sz="3200" b="1" dirty="0">
                <a:solidFill>
                  <a:schemeClr val="accent2">
                    <a:lumMod val="75000"/>
                  </a:schemeClr>
                </a:solidFill>
              </a:rPr>
              <a:t>Session 3: How are rules (laws) made today? (2020) </a:t>
            </a:r>
            <a:endParaRPr lang="en-GB" sz="3200" dirty="0">
              <a:solidFill>
                <a:schemeClr val="accent2">
                  <a:lumMod val="75000"/>
                </a:schemeClr>
              </a:solidFill>
            </a:endParaRPr>
          </a:p>
        </p:txBody>
      </p:sp>
    </p:spTree>
    <p:extLst>
      <p:ext uri="{BB962C8B-B14F-4D97-AF65-F5344CB8AC3E}">
        <p14:creationId xmlns:p14="http://schemas.microsoft.com/office/powerpoint/2010/main" val="3629451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4902359" y="2996952"/>
            <a:ext cx="3931042" cy="358781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291453"/>
            <a:ext cx="2143680" cy="1227055"/>
          </a:xfrm>
          <a:prstGeom prst="rect">
            <a:avLst/>
          </a:prstGeom>
        </p:spPr>
      </p:pic>
      <p:sp>
        <p:nvSpPr>
          <p:cNvPr id="3" name="Rectangle 2"/>
          <p:cNvSpPr/>
          <p:nvPr/>
        </p:nvSpPr>
        <p:spPr>
          <a:xfrm>
            <a:off x="224794" y="2175106"/>
            <a:ext cx="4572000" cy="3785652"/>
          </a:xfrm>
          <a:prstGeom prst="rect">
            <a:avLst/>
          </a:prstGeom>
        </p:spPr>
        <p:txBody>
          <a:bodyPr>
            <a:spAutoFit/>
          </a:bodyPr>
          <a:lstStyle/>
          <a:p>
            <a:r>
              <a:rPr lang="en-GB" sz="2400" dirty="0"/>
              <a:t>In </a:t>
            </a:r>
            <a:r>
              <a:rPr lang="en-GB" sz="2400" dirty="0" smtClean="0"/>
              <a:t>sessions </a:t>
            </a:r>
            <a:r>
              <a:rPr lang="en-GB" sz="2400" dirty="0"/>
              <a:t>one and two, we looked at how the travellers on the Mayflower needed to make a compact ( set of rules) to stop them from arguing when they were shipwrecked in the new lands.  </a:t>
            </a:r>
          </a:p>
          <a:p>
            <a:endParaRPr lang="en-GB" sz="2400" dirty="0"/>
          </a:p>
          <a:p>
            <a:r>
              <a:rPr lang="en-GB" sz="2400" dirty="0"/>
              <a:t>In your groups, have a discussion to find out what the four main rules of the Compact were</a:t>
            </a:r>
            <a:r>
              <a:rPr lang="en-GB" dirty="0"/>
              <a:t>. </a:t>
            </a:r>
          </a:p>
        </p:txBody>
      </p:sp>
    </p:spTree>
    <p:extLst>
      <p:ext uri="{BB962C8B-B14F-4D97-AF65-F5344CB8AC3E}">
        <p14:creationId xmlns:p14="http://schemas.microsoft.com/office/powerpoint/2010/main" val="2516338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5724128" y="2660766"/>
            <a:ext cx="3132237" cy="4158446"/>
          </a:xfrm>
          <a:prstGeom prst="rect">
            <a:avLst/>
          </a:prstGeom>
          <a:ln>
            <a:noFill/>
          </a:ln>
          <a:effectLst>
            <a:softEdge rad="112500"/>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15642"/>
            <a:ext cx="2143680" cy="1227055"/>
          </a:xfrm>
          <a:prstGeom prst="rect">
            <a:avLst/>
          </a:prstGeom>
        </p:spPr>
      </p:pic>
      <p:sp>
        <p:nvSpPr>
          <p:cNvPr id="7" name="Rectangle 6"/>
          <p:cNvSpPr/>
          <p:nvPr/>
        </p:nvSpPr>
        <p:spPr>
          <a:xfrm>
            <a:off x="457200" y="1994884"/>
            <a:ext cx="4572000" cy="4678204"/>
          </a:xfrm>
          <a:prstGeom prst="rect">
            <a:avLst/>
          </a:prstGeom>
        </p:spPr>
        <p:txBody>
          <a:bodyPr>
            <a:spAutoFit/>
          </a:bodyPr>
          <a:lstStyle/>
          <a:p>
            <a:pPr lvl="0"/>
            <a:r>
              <a:rPr lang="en-GB" sz="2000" dirty="0"/>
              <a:t>1) the colonists would remain loyal subjects to King James, despite their need for self-governance</a:t>
            </a:r>
          </a:p>
          <a:p>
            <a:pPr lvl="0"/>
            <a:endParaRPr lang="en-GB" sz="2000" dirty="0"/>
          </a:p>
          <a:p>
            <a:pPr lvl="0"/>
            <a:r>
              <a:rPr lang="en-GB" sz="2000" dirty="0"/>
              <a:t>2) the colonists would live in accordance with the Christian faith.</a:t>
            </a:r>
          </a:p>
          <a:p>
            <a:pPr lvl="0"/>
            <a:endParaRPr lang="en-GB" sz="2000" dirty="0"/>
          </a:p>
          <a:p>
            <a:pPr lvl="0"/>
            <a:r>
              <a:rPr lang="en-GB" sz="2000" dirty="0"/>
              <a:t>3) the colonists would create one society and work together to further it.</a:t>
            </a:r>
          </a:p>
          <a:p>
            <a:pPr lvl="0"/>
            <a:endParaRPr lang="en-GB" sz="2000" dirty="0"/>
          </a:p>
          <a:p>
            <a:pPr lvl="0"/>
            <a:r>
              <a:rPr lang="en-GB" sz="2000" dirty="0"/>
              <a:t>4) the colonists would create and enact “laws, ordinances, acts, constitutions and offices…” for the good of the colony, and abide by those laws.</a:t>
            </a:r>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1700633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919" y="378054"/>
            <a:ext cx="2143680" cy="1227055"/>
          </a:xfrm>
          <a:prstGeom prst="rect">
            <a:avLst/>
          </a:prstGeom>
        </p:spPr>
      </p:pic>
      <p:sp>
        <p:nvSpPr>
          <p:cNvPr id="7" name="Rectangle 6"/>
          <p:cNvSpPr/>
          <p:nvPr/>
        </p:nvSpPr>
        <p:spPr>
          <a:xfrm>
            <a:off x="457200" y="1764923"/>
            <a:ext cx="4572000" cy="4678204"/>
          </a:xfrm>
          <a:prstGeom prst="rect">
            <a:avLst/>
          </a:prstGeom>
        </p:spPr>
        <p:txBody>
          <a:bodyPr>
            <a:spAutoFit/>
          </a:bodyPr>
          <a:lstStyle/>
          <a:p>
            <a:pPr lvl="0"/>
            <a:r>
              <a:rPr lang="en-GB" sz="2800" b="1" dirty="0"/>
              <a:t>How are laws (rules) made today?</a:t>
            </a:r>
          </a:p>
          <a:p>
            <a:endParaRPr lang="en-GB" sz="2800" dirty="0"/>
          </a:p>
          <a:p>
            <a:r>
              <a:rPr lang="en-GB" sz="2800" dirty="0"/>
              <a:t>Laws are rules that everyone in the country must obey. In a democracy, like the UK, nobody is above the law. About one hundred new laws are passed each year by the UK Parliament.</a:t>
            </a:r>
          </a:p>
          <a:p>
            <a:pPr lvl="0"/>
            <a:r>
              <a:rPr lang="en-GB" b="1" dirty="0"/>
              <a:t> </a:t>
            </a:r>
          </a:p>
        </p:txBody>
      </p:sp>
      <p:pic>
        <p:nvPicPr>
          <p:cNvPr id="10" name="Picture 9" descr="Law | Understanding and definition of Law"/>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7" y="3140103"/>
            <a:ext cx="3430927" cy="3092525"/>
          </a:xfrm>
          <a:prstGeom prst="rect">
            <a:avLst/>
          </a:prstGeom>
        </p:spPr>
      </p:pic>
    </p:spTree>
    <p:extLst>
      <p:ext uri="{BB962C8B-B14F-4D97-AF65-F5344CB8AC3E}">
        <p14:creationId xmlns:p14="http://schemas.microsoft.com/office/powerpoint/2010/main" val="121010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472" y="127499"/>
            <a:ext cx="2143680" cy="1227055"/>
          </a:xfrm>
          <a:prstGeom prst="rect">
            <a:avLst/>
          </a:prstGeom>
        </p:spPr>
      </p:pic>
      <p:sp>
        <p:nvSpPr>
          <p:cNvPr id="7" name="Rectangle 6"/>
          <p:cNvSpPr/>
          <p:nvPr/>
        </p:nvSpPr>
        <p:spPr>
          <a:xfrm>
            <a:off x="322128" y="1574736"/>
            <a:ext cx="6842160" cy="2862322"/>
          </a:xfrm>
          <a:prstGeom prst="rect">
            <a:avLst/>
          </a:prstGeom>
        </p:spPr>
        <p:txBody>
          <a:bodyPr wrap="square">
            <a:spAutoFit/>
          </a:bodyPr>
          <a:lstStyle/>
          <a:p>
            <a:pPr lvl="0"/>
            <a:r>
              <a:rPr lang="en-GB" sz="2000" b="1" dirty="0"/>
              <a:t>What is Parliament?</a:t>
            </a:r>
          </a:p>
          <a:p>
            <a:pPr lvl="0"/>
            <a:r>
              <a:rPr lang="en-GB" sz="2000" dirty="0"/>
              <a:t>Parliament is made up of people that have been voted for by ordinary people in their local communities, (called constituencies). This usually happens during a general election. </a:t>
            </a:r>
          </a:p>
          <a:p>
            <a:pPr lvl="0"/>
            <a:endParaRPr lang="en-GB" sz="2000" dirty="0"/>
          </a:p>
          <a:p>
            <a:pPr lvl="0"/>
            <a:r>
              <a:rPr lang="en-GB" sz="2000" dirty="0"/>
              <a:t>Every five years, in the UK, the people get to decide who they would like to represent their views in Parliament. The people that are elected are called Members of Parliament or MP for short. </a:t>
            </a:r>
            <a:endParaRPr lang="en-GB" sz="2000" b="1" dirty="0"/>
          </a:p>
        </p:txBody>
      </p:sp>
      <p:pic>
        <p:nvPicPr>
          <p:cNvPr id="10" name="Picture 9" descr="File:British Houses of Parliament.jp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1748" y="4345728"/>
            <a:ext cx="6372200" cy="2363225"/>
          </a:xfrm>
          <a:prstGeom prst="rect">
            <a:avLst/>
          </a:prstGeom>
        </p:spPr>
      </p:pic>
    </p:spTree>
    <p:extLst>
      <p:ext uri="{BB962C8B-B14F-4D97-AF65-F5344CB8AC3E}">
        <p14:creationId xmlns:p14="http://schemas.microsoft.com/office/powerpoint/2010/main" val="151068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75317"/>
            <a:ext cx="2143680" cy="1227055"/>
          </a:xfrm>
          <a:prstGeom prst="rect">
            <a:avLst/>
          </a:prstGeom>
        </p:spPr>
      </p:pic>
      <p:sp>
        <p:nvSpPr>
          <p:cNvPr id="3" name="Rectangle 2"/>
          <p:cNvSpPr/>
          <p:nvPr/>
        </p:nvSpPr>
        <p:spPr>
          <a:xfrm>
            <a:off x="420982" y="1340768"/>
            <a:ext cx="4572000" cy="5078313"/>
          </a:xfrm>
          <a:prstGeom prst="rect">
            <a:avLst/>
          </a:prstGeom>
        </p:spPr>
        <p:txBody>
          <a:bodyPr>
            <a:spAutoFit/>
          </a:bodyPr>
          <a:lstStyle/>
          <a:p>
            <a:r>
              <a:rPr lang="en-GB" b="1" dirty="0"/>
              <a:t>What is the difference between Parliament and Government?</a:t>
            </a:r>
            <a:r>
              <a:rPr lang="en-GB" dirty="0"/>
              <a:t> </a:t>
            </a:r>
            <a:endParaRPr lang="en-GB" dirty="0" smtClean="0"/>
          </a:p>
          <a:p>
            <a:endParaRPr lang="en-GB" dirty="0"/>
          </a:p>
          <a:p>
            <a:r>
              <a:rPr lang="en-GB" dirty="0"/>
              <a:t>After a general election , the party </a:t>
            </a:r>
            <a:r>
              <a:rPr lang="en-GB" dirty="0" smtClean="0"/>
              <a:t>with the </a:t>
            </a:r>
            <a:r>
              <a:rPr lang="en-GB" dirty="0"/>
              <a:t>most votes, in most </a:t>
            </a:r>
            <a:r>
              <a:rPr lang="en-GB" dirty="0" smtClean="0"/>
              <a:t>constituencies</a:t>
            </a:r>
            <a:r>
              <a:rPr lang="en-GB" dirty="0"/>
              <a:t>, will be </a:t>
            </a:r>
            <a:r>
              <a:rPr lang="en-GB" dirty="0" smtClean="0"/>
              <a:t>asked, </a:t>
            </a:r>
            <a:r>
              <a:rPr lang="en-GB" dirty="0"/>
              <a:t>by the </a:t>
            </a:r>
            <a:r>
              <a:rPr lang="en-GB" dirty="0" smtClean="0"/>
              <a:t>Queen, </a:t>
            </a:r>
            <a:r>
              <a:rPr lang="en-GB" dirty="0"/>
              <a:t>to form a government.</a:t>
            </a:r>
          </a:p>
          <a:p>
            <a:r>
              <a:rPr lang="en-GB" dirty="0"/>
              <a:t> </a:t>
            </a:r>
            <a:endParaRPr lang="en-GB" dirty="0" smtClean="0"/>
          </a:p>
          <a:p>
            <a:r>
              <a:rPr lang="en-GB" dirty="0" smtClean="0"/>
              <a:t>The </a:t>
            </a:r>
            <a:r>
              <a:rPr lang="en-GB" dirty="0"/>
              <a:t>Leader of the winning party will become the Prime Minister; </a:t>
            </a:r>
            <a:r>
              <a:rPr lang="en-GB" dirty="0" smtClean="0"/>
              <a:t>he/she </a:t>
            </a:r>
            <a:r>
              <a:rPr lang="en-GB" dirty="0"/>
              <a:t>will </a:t>
            </a:r>
            <a:r>
              <a:rPr lang="en-GB" dirty="0" smtClean="0"/>
              <a:t>decide </a:t>
            </a:r>
            <a:r>
              <a:rPr lang="en-GB" dirty="0"/>
              <a:t>which MPs, in </a:t>
            </a:r>
            <a:r>
              <a:rPr lang="en-GB" dirty="0" smtClean="0"/>
              <a:t>their </a:t>
            </a:r>
            <a:r>
              <a:rPr lang="en-GB" dirty="0"/>
              <a:t>party, will be employed in the government. Some MPs will be asked to be ministers or secretaries of state. The Prime Minister will also ask ministers </a:t>
            </a:r>
            <a:r>
              <a:rPr lang="en-GB" dirty="0" smtClean="0"/>
              <a:t>to join </a:t>
            </a:r>
            <a:r>
              <a:rPr lang="en-GB" dirty="0"/>
              <a:t>the cabinet. </a:t>
            </a:r>
            <a:r>
              <a:rPr lang="en-GB" dirty="0" smtClean="0"/>
              <a:t>This </a:t>
            </a:r>
            <a:r>
              <a:rPr lang="en-GB" dirty="0" smtClean="0"/>
              <a:t>is a </a:t>
            </a:r>
            <a:r>
              <a:rPr lang="en-GB" dirty="0"/>
              <a:t>group </a:t>
            </a:r>
            <a:r>
              <a:rPr lang="en-GB" dirty="0" smtClean="0"/>
              <a:t>that helps </a:t>
            </a:r>
            <a:r>
              <a:rPr lang="en-GB" dirty="0"/>
              <a:t>the Prime Minister to run the government. Their job </a:t>
            </a:r>
            <a:r>
              <a:rPr lang="en-GB" dirty="0" smtClean="0"/>
              <a:t>includes </a:t>
            </a:r>
            <a:r>
              <a:rPr lang="en-GB" dirty="0"/>
              <a:t>making proposals to Parliament to make new laws. These proposals are called </a:t>
            </a:r>
            <a:r>
              <a:rPr lang="en-GB" b="1" dirty="0" smtClean="0"/>
              <a:t>BILLS.</a:t>
            </a:r>
            <a:r>
              <a:rPr lang="en-GB" dirty="0" smtClean="0"/>
              <a:t> </a:t>
            </a:r>
            <a:endParaRPr lang="en-GB" dirty="0"/>
          </a:p>
        </p:txBody>
      </p:sp>
      <p:pic>
        <p:nvPicPr>
          <p:cNvPr id="7" name="Picture 6" descr="House of Commons Chamber | Flickr - Photo Shar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9461" y="3601743"/>
            <a:ext cx="3836695" cy="2674566"/>
          </a:xfrm>
          <a:prstGeom prst="rect">
            <a:avLst/>
          </a:prstGeom>
        </p:spPr>
      </p:pic>
    </p:spTree>
    <p:extLst>
      <p:ext uri="{BB962C8B-B14F-4D97-AF65-F5344CB8AC3E}">
        <p14:creationId xmlns:p14="http://schemas.microsoft.com/office/powerpoint/2010/main" val="3285269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682" y="425853"/>
            <a:ext cx="2143680" cy="1227055"/>
          </a:xfrm>
          <a:prstGeom prst="rect">
            <a:avLst/>
          </a:prstGeom>
        </p:spPr>
      </p:pic>
      <p:sp>
        <p:nvSpPr>
          <p:cNvPr id="3" name="Rectangle 2"/>
          <p:cNvSpPr/>
          <p:nvPr/>
        </p:nvSpPr>
        <p:spPr>
          <a:xfrm>
            <a:off x="468441" y="1834535"/>
            <a:ext cx="3997690" cy="4401205"/>
          </a:xfrm>
          <a:prstGeom prst="rect">
            <a:avLst/>
          </a:prstGeom>
        </p:spPr>
        <p:txBody>
          <a:bodyPr wrap="square">
            <a:spAutoFit/>
          </a:bodyPr>
          <a:lstStyle/>
          <a:p>
            <a:r>
              <a:rPr lang="en-GB" sz="2000" b="1" dirty="0"/>
              <a:t>Her Majesties </a:t>
            </a:r>
            <a:r>
              <a:rPr lang="en-GB" sz="2000" b="1" dirty="0" smtClean="0"/>
              <a:t>Opposition </a:t>
            </a:r>
          </a:p>
          <a:p>
            <a:endParaRPr lang="en-GB" sz="2000" b="1" dirty="0"/>
          </a:p>
          <a:p>
            <a:r>
              <a:rPr lang="en-GB" sz="2000" dirty="0" smtClean="0"/>
              <a:t>After </a:t>
            </a:r>
            <a:r>
              <a:rPr lang="en-GB" sz="2000" dirty="0"/>
              <a:t>a general election, the party that gets the second highest number of MPs elected into Parliament, will be invited by the Queen to form Her Majesties opposition. </a:t>
            </a:r>
          </a:p>
          <a:p>
            <a:endParaRPr lang="en-GB" sz="2000" dirty="0"/>
          </a:p>
          <a:p>
            <a:r>
              <a:rPr lang="en-GB" sz="2000" dirty="0" smtClean="0"/>
              <a:t>The </a:t>
            </a:r>
            <a:r>
              <a:rPr lang="en-GB" sz="2000" dirty="0"/>
              <a:t>Leader of the Opposition will invite </a:t>
            </a:r>
            <a:r>
              <a:rPr lang="en-GB" sz="2000" dirty="0" smtClean="0"/>
              <a:t>MPs</a:t>
            </a:r>
            <a:r>
              <a:rPr lang="en-GB" sz="2000" dirty="0"/>
              <a:t>, from </a:t>
            </a:r>
            <a:r>
              <a:rPr lang="en-GB" sz="2000" dirty="0" smtClean="0"/>
              <a:t>their </a:t>
            </a:r>
            <a:r>
              <a:rPr lang="en-GB" sz="2000" dirty="0"/>
              <a:t>party ,to join the shadow cabinet.  The Job of the shadow cabinet is to mirror or “shadow” the ministers in the government cabinet</a:t>
            </a:r>
          </a:p>
        </p:txBody>
      </p:sp>
      <p:pic>
        <p:nvPicPr>
          <p:cNvPr id="6" name="Picture 5" descr="Westminster | The Commons Chamber - the opposition benches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6" y="3948464"/>
            <a:ext cx="4064000" cy="2286000"/>
          </a:xfrm>
          <a:prstGeom prst="rect">
            <a:avLst/>
          </a:prstGeom>
        </p:spPr>
      </p:pic>
    </p:spTree>
    <p:extLst>
      <p:ext uri="{BB962C8B-B14F-4D97-AF65-F5344CB8AC3E}">
        <p14:creationId xmlns:p14="http://schemas.microsoft.com/office/powerpoint/2010/main" val="964935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3619" y="545698"/>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513618" y="1749137"/>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45698"/>
            <a:ext cx="2143680" cy="1227055"/>
          </a:xfrm>
          <a:prstGeom prst="rect">
            <a:avLst/>
          </a:prstGeom>
        </p:spPr>
      </p:pic>
      <p:sp>
        <p:nvSpPr>
          <p:cNvPr id="3" name="Rectangle 2"/>
          <p:cNvSpPr/>
          <p:nvPr/>
        </p:nvSpPr>
        <p:spPr>
          <a:xfrm>
            <a:off x="304800" y="2272357"/>
            <a:ext cx="4572000" cy="4401205"/>
          </a:xfrm>
          <a:prstGeom prst="rect">
            <a:avLst/>
          </a:prstGeom>
        </p:spPr>
        <p:txBody>
          <a:bodyPr>
            <a:spAutoFit/>
          </a:bodyPr>
          <a:lstStyle/>
          <a:p>
            <a:r>
              <a:rPr lang="en-GB" sz="2000" b="1" dirty="0" smtClean="0"/>
              <a:t>Making </a:t>
            </a:r>
            <a:r>
              <a:rPr lang="en-GB" sz="2000" b="1" dirty="0"/>
              <a:t>new </a:t>
            </a:r>
            <a:r>
              <a:rPr lang="en-GB" sz="2000" b="1" dirty="0" smtClean="0"/>
              <a:t>laws</a:t>
            </a:r>
            <a:r>
              <a:rPr lang="en-GB" sz="2000" b="1" dirty="0"/>
              <a:t>:</a:t>
            </a:r>
          </a:p>
          <a:p>
            <a:endParaRPr lang="en-GB" sz="2000" dirty="0"/>
          </a:p>
          <a:p>
            <a:r>
              <a:rPr lang="en-GB" sz="2000" dirty="0"/>
              <a:t>Even though it is the job of government to make new laws, the government can’t usually make or pass laws by themselves. When government propose a new law, it is called a BILL. </a:t>
            </a:r>
          </a:p>
          <a:p>
            <a:endParaRPr lang="en-GB" sz="2000" dirty="0"/>
          </a:p>
          <a:p>
            <a:r>
              <a:rPr lang="en-GB" sz="2000" dirty="0"/>
              <a:t>All the other MPs in Parliament will have a chance to propose amendments (changes) to the BILL and vote </a:t>
            </a:r>
            <a:r>
              <a:rPr lang="en-GB" sz="2000" b="1" u="sng" dirty="0"/>
              <a:t>For</a:t>
            </a:r>
            <a:r>
              <a:rPr lang="en-GB" sz="2000" u="sng" dirty="0"/>
              <a:t> </a:t>
            </a:r>
            <a:r>
              <a:rPr lang="en-GB" sz="2000" dirty="0"/>
              <a:t>or </a:t>
            </a:r>
            <a:r>
              <a:rPr lang="en-GB" sz="2000" b="1" u="sng" dirty="0"/>
              <a:t>Against</a:t>
            </a:r>
            <a:r>
              <a:rPr lang="en-GB" sz="2000" b="1" dirty="0"/>
              <a:t> </a:t>
            </a:r>
            <a:r>
              <a:rPr lang="en-GB" sz="2000" dirty="0"/>
              <a:t>the</a:t>
            </a:r>
            <a:r>
              <a:rPr lang="en-GB" sz="2000" b="1" dirty="0"/>
              <a:t> BILL </a:t>
            </a:r>
            <a:r>
              <a:rPr lang="en-GB" sz="2000" dirty="0"/>
              <a:t>becoming law.  This includes members of the second chamber, called the HOUSE OF LORDS</a:t>
            </a:r>
          </a:p>
        </p:txBody>
      </p:sp>
      <p:pic>
        <p:nvPicPr>
          <p:cNvPr id="7" name="Picture 6" descr="History of scrolls - Wikipe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5358790" y="3440679"/>
            <a:ext cx="3436581" cy="2772175"/>
          </a:xfrm>
          <a:prstGeom prst="rect">
            <a:avLst/>
          </a:prstGeom>
        </p:spPr>
      </p:pic>
    </p:spTree>
    <p:extLst>
      <p:ext uri="{BB962C8B-B14F-4D97-AF65-F5344CB8AC3E}">
        <p14:creationId xmlns:p14="http://schemas.microsoft.com/office/powerpoint/2010/main" val="725905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32109"/>
            <a:ext cx="2143680" cy="1227055"/>
          </a:xfrm>
          <a:prstGeom prst="rect">
            <a:avLst/>
          </a:prstGeom>
        </p:spPr>
      </p:pic>
      <p:sp>
        <p:nvSpPr>
          <p:cNvPr id="3" name="Rectangle 2"/>
          <p:cNvSpPr/>
          <p:nvPr/>
        </p:nvSpPr>
        <p:spPr>
          <a:xfrm>
            <a:off x="145468" y="1905372"/>
            <a:ext cx="4572000" cy="3785652"/>
          </a:xfrm>
          <a:prstGeom prst="rect">
            <a:avLst/>
          </a:prstGeom>
        </p:spPr>
        <p:txBody>
          <a:bodyPr>
            <a:spAutoFit/>
          </a:bodyPr>
          <a:lstStyle/>
          <a:p>
            <a:r>
              <a:rPr lang="en-GB" sz="2000" b="1" dirty="0"/>
              <a:t>The House of LORDS:</a:t>
            </a:r>
          </a:p>
          <a:p>
            <a:endParaRPr lang="en-GB" sz="2000" dirty="0"/>
          </a:p>
          <a:p>
            <a:r>
              <a:rPr lang="en-GB" sz="2000" dirty="0"/>
              <a:t>The House of Lords is the second chamber of the UK Parliament. It is independent from the elected House of Commons. </a:t>
            </a:r>
          </a:p>
          <a:p>
            <a:endParaRPr lang="en-GB" sz="2000" dirty="0"/>
          </a:p>
          <a:p>
            <a:r>
              <a:rPr lang="en-GB" sz="2000" dirty="0"/>
              <a:t>The Lords share the task of making and shaping laws and checking and challenging the work of the government. Members of the House of Lords are appointed by the Queen on the advice of the Prime Minister. </a:t>
            </a:r>
            <a:endParaRPr lang="en-GB" sz="2000" b="1" dirty="0"/>
          </a:p>
        </p:txBody>
      </p:sp>
      <p:pic>
        <p:nvPicPr>
          <p:cNvPr id="13" name="Picture 12" descr="House of Lords Chamber | The Lords acts as a revising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008" y="3483121"/>
            <a:ext cx="4248596" cy="2837929"/>
          </a:xfrm>
          <a:prstGeom prst="rect">
            <a:avLst/>
          </a:prstGeom>
        </p:spPr>
      </p:pic>
    </p:spTree>
    <p:extLst>
      <p:ext uri="{BB962C8B-B14F-4D97-AF65-F5344CB8AC3E}">
        <p14:creationId xmlns:p14="http://schemas.microsoft.com/office/powerpoint/2010/main" val="2275646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51" y="483501"/>
            <a:ext cx="2143680" cy="1227055"/>
          </a:xfrm>
          <a:prstGeom prst="rect">
            <a:avLst/>
          </a:prstGeom>
        </p:spPr>
      </p:pic>
      <p:sp>
        <p:nvSpPr>
          <p:cNvPr id="3" name="Rectangle 2"/>
          <p:cNvSpPr/>
          <p:nvPr/>
        </p:nvSpPr>
        <p:spPr>
          <a:xfrm>
            <a:off x="378138" y="1994884"/>
            <a:ext cx="4769926" cy="3816429"/>
          </a:xfrm>
          <a:prstGeom prst="rect">
            <a:avLst/>
          </a:prstGeom>
        </p:spPr>
        <p:txBody>
          <a:bodyPr wrap="square">
            <a:spAutoFit/>
          </a:bodyPr>
          <a:lstStyle/>
          <a:p>
            <a:r>
              <a:rPr lang="en-GB" sz="2800" dirty="0">
                <a:ea typeface="Times New Roman" panose="02020603050405020304" pitchFamily="18" charset="0"/>
                <a:cs typeface="Times New Roman" panose="02020603050405020304" pitchFamily="18" charset="0"/>
              </a:rPr>
              <a:t>The aim of this voyage is to create a new colony and expand the territory of their home nation. Unfortunately, due to a storm, the Mayflower II is shipwrecked in an area unknown to the colonists. They are lost in a desolate land.</a:t>
            </a:r>
          </a:p>
          <a:p>
            <a:pPr>
              <a:spcAft>
                <a:spcPts val="0"/>
              </a:spcAft>
            </a:pPr>
            <a:endParaRPr lang="en-GB" dirty="0">
              <a:ea typeface="Times New Roman" panose="02020603050405020304" pitchFamily="18" charset="0"/>
              <a:cs typeface="Times New Roman" panose="02020603050405020304" pitchFamily="18" charset="0"/>
            </a:endParaRPr>
          </a:p>
        </p:txBody>
      </p:sp>
      <p:pic>
        <p:nvPicPr>
          <p:cNvPr id="13" name="Picture 12" descr="File:Rain ot ocean beach.jp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5364088" y="3933056"/>
            <a:ext cx="3229020" cy="2480302"/>
          </a:xfrm>
          <a:prstGeom prst="rect">
            <a:avLst/>
          </a:prstGeom>
        </p:spPr>
      </p:pic>
    </p:spTree>
    <p:extLst>
      <p:ext uri="{BB962C8B-B14F-4D97-AF65-F5344CB8AC3E}">
        <p14:creationId xmlns:p14="http://schemas.microsoft.com/office/powerpoint/2010/main" val="1148369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37403"/>
            <a:ext cx="2143680" cy="1227055"/>
          </a:xfrm>
          <a:prstGeom prst="rect">
            <a:avLst/>
          </a:prstGeom>
        </p:spPr>
      </p:pic>
      <p:sp>
        <p:nvSpPr>
          <p:cNvPr id="3" name="Rectangle 2"/>
          <p:cNvSpPr/>
          <p:nvPr/>
        </p:nvSpPr>
        <p:spPr>
          <a:xfrm>
            <a:off x="304800" y="2520953"/>
            <a:ext cx="4572000" cy="2862322"/>
          </a:xfrm>
          <a:prstGeom prst="rect">
            <a:avLst/>
          </a:prstGeom>
        </p:spPr>
        <p:txBody>
          <a:bodyPr>
            <a:spAutoFit/>
          </a:bodyPr>
          <a:lstStyle/>
          <a:p>
            <a:r>
              <a:rPr lang="en-GB" sz="2000" dirty="0"/>
              <a:t>BILLS must be agreed by Parliament, including  the House of Lords before they can become LAW</a:t>
            </a:r>
          </a:p>
          <a:p>
            <a:endParaRPr lang="en-GB" sz="2000" dirty="0"/>
          </a:p>
          <a:p>
            <a:r>
              <a:rPr lang="en-GB" sz="2000" dirty="0"/>
              <a:t>Once the BILL is passed (agreed) it is  presented to the Monarch as AN ACT of PARLIAMENT. When the Monarch signs the ACT, then it becomes LAW.  This is called </a:t>
            </a:r>
            <a:r>
              <a:rPr lang="en-GB" sz="2000" b="1" dirty="0"/>
              <a:t>Royal Assent.</a:t>
            </a:r>
            <a:endParaRPr lang="en-GB" sz="2000" dirty="0"/>
          </a:p>
        </p:txBody>
      </p:sp>
      <p:pic>
        <p:nvPicPr>
          <p:cNvPr id="10" name="Picture 9" descr="The Queen at the State Opening 2009 | Flickr - Photo Shar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4456" y="2926450"/>
            <a:ext cx="3578512" cy="2683884"/>
          </a:xfrm>
          <a:prstGeom prst="rect">
            <a:avLst/>
          </a:prstGeom>
        </p:spPr>
      </p:pic>
    </p:spTree>
    <p:extLst>
      <p:ext uri="{BB962C8B-B14F-4D97-AF65-F5344CB8AC3E}">
        <p14:creationId xmlns:p14="http://schemas.microsoft.com/office/powerpoint/2010/main" val="2853758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51810"/>
            <a:ext cx="2143680" cy="1227055"/>
          </a:xfrm>
          <a:prstGeom prst="rect">
            <a:avLst/>
          </a:prstGeom>
        </p:spPr>
      </p:pic>
      <p:sp>
        <p:nvSpPr>
          <p:cNvPr id="3" name="Rectangle 2"/>
          <p:cNvSpPr/>
          <p:nvPr/>
        </p:nvSpPr>
        <p:spPr>
          <a:xfrm>
            <a:off x="304800" y="1710556"/>
            <a:ext cx="4572000" cy="5170646"/>
          </a:xfrm>
          <a:prstGeom prst="rect">
            <a:avLst/>
          </a:prstGeom>
        </p:spPr>
        <p:txBody>
          <a:bodyPr>
            <a:spAutoFit/>
          </a:bodyPr>
          <a:lstStyle/>
          <a:p>
            <a:r>
              <a:rPr lang="en-GB" sz="2400" dirty="0"/>
              <a:t>Think back to the story of the Mayflower 2 How did the crew make their rules? </a:t>
            </a:r>
          </a:p>
          <a:p>
            <a:endParaRPr lang="en-GB" sz="2400" dirty="0"/>
          </a:p>
          <a:p>
            <a:r>
              <a:rPr lang="en-GB" sz="2400" dirty="0"/>
              <a:t>Think about the 4 rules that were agreed in the </a:t>
            </a:r>
            <a:r>
              <a:rPr lang="en-GB" sz="2400" dirty="0" smtClean="0"/>
              <a:t>first Mayflower </a:t>
            </a:r>
            <a:r>
              <a:rPr lang="en-GB" sz="2400" dirty="0"/>
              <a:t>Compact, are any of them still relevant today? </a:t>
            </a:r>
          </a:p>
          <a:p>
            <a:endParaRPr lang="en-GB" sz="2400" dirty="0"/>
          </a:p>
          <a:p>
            <a:r>
              <a:rPr lang="en-GB" sz="2400" dirty="0"/>
              <a:t>How </a:t>
            </a:r>
            <a:r>
              <a:rPr lang="en-GB" sz="2400" dirty="0" smtClean="0"/>
              <a:t> </a:t>
            </a:r>
            <a:r>
              <a:rPr lang="en-GB" sz="2400" dirty="0"/>
              <a:t>do we make Laws today compared to the Mayflower Compact </a:t>
            </a:r>
            <a:r>
              <a:rPr lang="en-GB" sz="2400" dirty="0" smtClean="0"/>
              <a:t>and those made </a:t>
            </a:r>
            <a:r>
              <a:rPr lang="en-GB" sz="2400" dirty="0"/>
              <a:t>on Mayflower 2</a:t>
            </a:r>
          </a:p>
          <a:p>
            <a:endParaRPr lang="en-GB" dirty="0"/>
          </a:p>
        </p:txBody>
      </p:sp>
      <p:pic>
        <p:nvPicPr>
          <p:cNvPr id="10" name="Picture 9"/>
          <p:cNvPicPr>
            <a:picLocks noChangeAspect="1"/>
          </p:cNvPicPr>
          <p:nvPr/>
        </p:nvPicPr>
        <p:blipFill>
          <a:blip r:embed="rId5"/>
          <a:stretch>
            <a:fillRect/>
          </a:stretch>
        </p:blipFill>
        <p:spPr>
          <a:xfrm>
            <a:off x="5022105" y="2520953"/>
            <a:ext cx="3132237" cy="4158446"/>
          </a:xfrm>
          <a:prstGeom prst="rect">
            <a:avLst/>
          </a:prstGeom>
          <a:ln>
            <a:noFill/>
          </a:ln>
          <a:effectLst>
            <a:softEdge rad="112500"/>
          </a:effectLst>
        </p:spPr>
      </p:pic>
    </p:spTree>
    <p:extLst>
      <p:ext uri="{BB962C8B-B14F-4D97-AF65-F5344CB8AC3E}">
        <p14:creationId xmlns:p14="http://schemas.microsoft.com/office/powerpoint/2010/main" val="557885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5733256"/>
            <a:ext cx="6803826" cy="694928"/>
          </a:xfrm>
          <a:effectLst>
            <a:innerShdw blurRad="63500" dist="50800" dir="16200000">
              <a:prstClr val="black">
                <a:alpha val="50000"/>
              </a:prstClr>
            </a:innerShdw>
          </a:effectLst>
        </p:spPr>
        <p:txBody>
          <a:bodyPr>
            <a:noAutofit/>
            <a:scene3d>
              <a:camera prst="orthographicFront"/>
              <a:lightRig rig="threePt" dir="t"/>
            </a:scene3d>
            <a:sp3d extrusionH="57150">
              <a:bevelT w="38100" h="38100" prst="relaxedInset"/>
            </a:sp3d>
          </a:bodyPr>
          <a:lstStyle/>
          <a:p>
            <a:r>
              <a:rPr lang="en-GB" sz="2800" b="1" dirty="0" smtClean="0">
                <a:solidFill>
                  <a:srgbClr val="FF0000"/>
                </a:solidFill>
              </a:rPr>
              <a:t>Your city;  your school;  your future; your</a:t>
            </a:r>
            <a:r>
              <a:rPr lang="en-GB" sz="2800" b="1" dirty="0" smtClean="0">
                <a:solidFill>
                  <a:srgbClr val="FF0000"/>
                </a:solidFill>
                <a:latin typeface="Old English Text MT" panose="03040902040508030806" pitchFamily="66" charset="0"/>
              </a:rPr>
              <a:t>   </a:t>
            </a:r>
            <a:endParaRPr lang="en-GB" sz="2800" b="1" dirty="0">
              <a:solidFill>
                <a:srgbClr val="FF0000"/>
              </a:solidFill>
              <a:latin typeface="Old English Text MT" panose="03040902040508030806" pitchFamily="66"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5733256"/>
            <a:ext cx="2416763"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096" y="561443"/>
            <a:ext cx="2143680" cy="1227055"/>
          </a:xfrm>
          <a:prstGeom prst="rect">
            <a:avLst/>
          </a:prstGeom>
        </p:spPr>
      </p:pic>
      <p:sp>
        <p:nvSpPr>
          <p:cNvPr id="2" name="Rectangle 1"/>
          <p:cNvSpPr/>
          <p:nvPr/>
        </p:nvSpPr>
        <p:spPr>
          <a:xfrm>
            <a:off x="539552" y="2852936"/>
            <a:ext cx="7704856" cy="1815882"/>
          </a:xfrm>
          <a:prstGeom prst="rect">
            <a:avLst/>
          </a:prstGeom>
        </p:spPr>
        <p:txBody>
          <a:bodyPr wrap="square">
            <a:spAutoFit/>
          </a:bodyPr>
          <a:lstStyle/>
          <a:p>
            <a:pPr algn="ctr"/>
            <a:r>
              <a:rPr lang="en-GB" sz="2800" b="1" dirty="0">
                <a:solidFill>
                  <a:schemeClr val="accent2">
                    <a:lumMod val="75000"/>
                  </a:schemeClr>
                </a:solidFill>
                <a:effectLst>
                  <a:outerShdw blurRad="38100" dist="38100" dir="2700000" algn="tl">
                    <a:srgbClr val="000000">
                      <a:alpha val="43137"/>
                    </a:srgbClr>
                  </a:outerShdw>
                </a:effectLst>
              </a:rPr>
              <a:t>The Plymouth Mayflower </a:t>
            </a:r>
            <a:r>
              <a:rPr lang="en-GB" sz="2800" b="1" dirty="0" smtClean="0">
                <a:solidFill>
                  <a:schemeClr val="accent2">
                    <a:lumMod val="75000"/>
                  </a:schemeClr>
                </a:solidFill>
                <a:effectLst>
                  <a:outerShdw blurRad="38100" dist="38100" dir="2700000" algn="tl">
                    <a:srgbClr val="000000">
                      <a:alpha val="43137"/>
                    </a:srgbClr>
                  </a:outerShdw>
                </a:effectLst>
              </a:rPr>
              <a:t>400</a:t>
            </a:r>
            <a:endParaRPr lang="en-GB" sz="2800" b="1" dirty="0">
              <a:solidFill>
                <a:schemeClr val="accent2">
                  <a:lumMod val="75000"/>
                </a:schemeClr>
              </a:solidFill>
              <a:effectLst>
                <a:outerShdw blurRad="38100" dist="38100" dir="2700000" algn="tl">
                  <a:srgbClr val="000000">
                    <a:alpha val="43137"/>
                  </a:srgbClr>
                </a:outerShdw>
              </a:effectLst>
            </a:endParaRPr>
          </a:p>
          <a:p>
            <a:pPr algn="ctr"/>
            <a:r>
              <a:rPr lang="en-GB" sz="2800" b="1" dirty="0">
                <a:solidFill>
                  <a:schemeClr val="accent2">
                    <a:lumMod val="75000"/>
                  </a:schemeClr>
                </a:solidFill>
                <a:effectLst>
                  <a:outerShdw blurRad="38100" dist="38100" dir="2700000" algn="tl">
                    <a:srgbClr val="000000">
                      <a:alpha val="43137"/>
                    </a:srgbClr>
                  </a:outerShdw>
                </a:effectLst>
              </a:rPr>
              <a:t>Citizenship Project: </a:t>
            </a:r>
            <a:br>
              <a:rPr lang="en-GB" sz="2800" b="1" dirty="0">
                <a:solidFill>
                  <a:schemeClr val="accent2">
                    <a:lumMod val="75000"/>
                  </a:schemeClr>
                </a:solidFill>
                <a:effectLst>
                  <a:outerShdw blurRad="38100" dist="38100" dir="2700000" algn="tl">
                    <a:srgbClr val="000000">
                      <a:alpha val="43137"/>
                    </a:srgbClr>
                  </a:outerShdw>
                </a:effectLst>
              </a:rPr>
            </a:br>
            <a:r>
              <a:rPr lang="en-GB" sz="2000" b="1" dirty="0">
                <a:solidFill>
                  <a:schemeClr val="accent2">
                    <a:lumMod val="75000"/>
                  </a:schemeClr>
                </a:solidFill>
                <a:effectLst>
                  <a:outerShdw blurRad="38100" dist="38100" dir="2700000" algn="tl">
                    <a:srgbClr val="000000">
                      <a:alpha val="43137"/>
                    </a:srgbClr>
                  </a:outerShdw>
                </a:effectLst>
                <a:latin typeface="Old English Text MT" panose="03040902040508030806" pitchFamily="66" charset="0"/>
              </a:rPr>
              <a:t/>
            </a:r>
            <a:br>
              <a:rPr lang="en-GB" sz="2000" b="1" dirty="0">
                <a:solidFill>
                  <a:schemeClr val="accent2">
                    <a:lumMod val="75000"/>
                  </a:schemeClr>
                </a:solidFill>
                <a:effectLst>
                  <a:outerShdw blurRad="38100" dist="38100" dir="2700000" algn="tl">
                    <a:srgbClr val="000000">
                      <a:alpha val="43137"/>
                    </a:srgbClr>
                  </a:outerShdw>
                </a:effectLst>
                <a:latin typeface="Old English Text MT" panose="03040902040508030806" pitchFamily="66" charset="0"/>
              </a:rPr>
            </a:br>
            <a:r>
              <a:rPr lang="en-GB" b="1" dirty="0">
                <a:solidFill>
                  <a:schemeClr val="accent2">
                    <a:lumMod val="75000"/>
                  </a:schemeClr>
                </a:solidFill>
              </a:rPr>
              <a:t>Session 4: Developing a Children and Young People’s  Plymouth Compact for (2020)</a:t>
            </a:r>
            <a:endParaRPr lang="en-GB" dirty="0">
              <a:solidFill>
                <a:schemeClr val="accent2">
                  <a:lumMod val="75000"/>
                </a:schemeClr>
              </a:solidFill>
            </a:endParaRPr>
          </a:p>
        </p:txBody>
      </p:sp>
    </p:spTree>
    <p:extLst>
      <p:ext uri="{BB962C8B-B14F-4D97-AF65-F5344CB8AC3E}">
        <p14:creationId xmlns:p14="http://schemas.microsoft.com/office/powerpoint/2010/main" val="4112406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89179"/>
            <a:ext cx="2143680" cy="1227055"/>
          </a:xfrm>
          <a:prstGeom prst="rect">
            <a:avLst/>
          </a:prstGeom>
        </p:spPr>
      </p:pic>
      <p:sp>
        <p:nvSpPr>
          <p:cNvPr id="3" name="Rectangle 2"/>
          <p:cNvSpPr/>
          <p:nvPr/>
        </p:nvSpPr>
        <p:spPr>
          <a:xfrm>
            <a:off x="304800" y="2500525"/>
            <a:ext cx="8363271" cy="3477875"/>
          </a:xfrm>
          <a:prstGeom prst="rect">
            <a:avLst/>
          </a:prstGeom>
        </p:spPr>
        <p:txBody>
          <a:bodyPr wrap="square">
            <a:spAutoFit/>
          </a:bodyPr>
          <a:lstStyle/>
          <a:p>
            <a:pPr algn="ctr"/>
            <a:r>
              <a:rPr lang="en-GB" sz="2000" b="1" dirty="0"/>
              <a:t>Creating the 2020  Mayflower Convention (compact</a:t>
            </a:r>
            <a:r>
              <a:rPr lang="en-GB" sz="2000" b="1" dirty="0" smtClean="0"/>
              <a:t>)</a:t>
            </a:r>
          </a:p>
          <a:p>
            <a:pPr algn="ctr"/>
            <a:endParaRPr lang="en-GB" sz="2000" b="1" dirty="0"/>
          </a:p>
          <a:p>
            <a:r>
              <a:rPr lang="en-GB" dirty="0"/>
              <a:t>To commemorate the sailing of the Mayflower in </a:t>
            </a:r>
            <a:r>
              <a:rPr lang="en-GB" dirty="0" smtClean="0"/>
              <a:t>1620, </a:t>
            </a:r>
            <a:r>
              <a:rPr lang="en-GB" dirty="0"/>
              <a:t>and the signing of the Compact by the crew of the Mayflower, </a:t>
            </a:r>
            <a:r>
              <a:rPr lang="en-GB" dirty="0" smtClean="0"/>
              <a:t>children </a:t>
            </a:r>
            <a:r>
              <a:rPr lang="en-GB" dirty="0"/>
              <a:t>and young people are invited to </a:t>
            </a:r>
            <a:r>
              <a:rPr lang="en-GB" dirty="0" smtClean="0"/>
              <a:t>create </a:t>
            </a:r>
            <a:r>
              <a:rPr lang="en-GB" dirty="0"/>
              <a:t>a new Compact that is relevant for children and young people in 2020 </a:t>
            </a:r>
          </a:p>
          <a:p>
            <a:endParaRPr lang="en-GB" dirty="0"/>
          </a:p>
          <a:p>
            <a:r>
              <a:rPr lang="en-GB" dirty="0"/>
              <a:t>The aim of the 2020  </a:t>
            </a:r>
            <a:r>
              <a:rPr lang="en-GB" dirty="0" smtClean="0"/>
              <a:t>Compact </a:t>
            </a:r>
            <a:r>
              <a:rPr lang="en-GB" dirty="0"/>
              <a:t>is to agree a set of rights and obligations for Children and Young People of Plymouth. </a:t>
            </a:r>
            <a:r>
              <a:rPr lang="en-GB" dirty="0" smtClean="0"/>
              <a:t>This </a:t>
            </a:r>
            <a:r>
              <a:rPr lang="en-GB" dirty="0"/>
              <a:t>Compact will become an historic document that adds to the Mayflower legacy and story for future generations.    </a:t>
            </a:r>
          </a:p>
          <a:p>
            <a:endParaRPr lang="en-GB" dirty="0"/>
          </a:p>
          <a:p>
            <a:r>
              <a:rPr lang="en-GB" dirty="0"/>
              <a:t>Have a discussion in your groups; What do you think rights and obligations are? How would you describe them?   </a:t>
            </a:r>
          </a:p>
        </p:txBody>
      </p:sp>
    </p:spTree>
    <p:extLst>
      <p:ext uri="{BB962C8B-B14F-4D97-AF65-F5344CB8AC3E}">
        <p14:creationId xmlns:p14="http://schemas.microsoft.com/office/powerpoint/2010/main" val="4115154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48680"/>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36871"/>
            <a:ext cx="2143680" cy="1227055"/>
          </a:xfrm>
          <a:prstGeom prst="rect">
            <a:avLst/>
          </a:prstGeom>
        </p:spPr>
      </p:pic>
      <p:sp>
        <p:nvSpPr>
          <p:cNvPr id="3" name="Rectangle 2"/>
          <p:cNvSpPr/>
          <p:nvPr/>
        </p:nvSpPr>
        <p:spPr>
          <a:xfrm>
            <a:off x="422501" y="2197788"/>
            <a:ext cx="8145832" cy="3170099"/>
          </a:xfrm>
          <a:prstGeom prst="rect">
            <a:avLst/>
          </a:prstGeom>
        </p:spPr>
        <p:txBody>
          <a:bodyPr wrap="square">
            <a:spAutoFit/>
          </a:bodyPr>
          <a:lstStyle/>
          <a:p>
            <a:r>
              <a:rPr lang="en-GB" sz="2000" b="1" dirty="0"/>
              <a:t>The United Nations Convention on the Rights of the Child </a:t>
            </a:r>
            <a:r>
              <a:rPr lang="en-GB" sz="2000" dirty="0"/>
              <a:t>is a set of statements called articles that most countries in the world have signed. The agreement consists of 54 articles that cover four </a:t>
            </a:r>
            <a:r>
              <a:rPr lang="en-GB" sz="2000" dirty="0" smtClean="0"/>
              <a:t>categories </a:t>
            </a:r>
            <a:r>
              <a:rPr lang="en-GB" sz="2000" dirty="0"/>
              <a:t>of children's rights. (articles listed in Power Point notes) The four basic principles of the Children’s Rights Convention are as follows: </a:t>
            </a:r>
          </a:p>
          <a:p>
            <a:endParaRPr lang="en-GB" sz="2000" dirty="0"/>
          </a:p>
          <a:p>
            <a:r>
              <a:rPr lang="en-GB" sz="2000" b="1" dirty="0"/>
              <a:t>I. PLAYING A PART: OUR RIGHT </a:t>
            </a:r>
            <a:r>
              <a:rPr lang="en-GB" sz="2000" b="1" dirty="0" smtClean="0"/>
              <a:t>TOPARTICIPATE</a:t>
            </a:r>
            <a:endParaRPr lang="en-GB" sz="2000" b="1" dirty="0"/>
          </a:p>
          <a:p>
            <a:r>
              <a:rPr lang="en-GB" sz="2000" b="1" dirty="0"/>
              <a:t>2. REACHING OUR POTENTIAL: OUR RIGHT </a:t>
            </a:r>
            <a:r>
              <a:rPr lang="en-GB" sz="2000" b="1" dirty="0" smtClean="0"/>
              <a:t>TO DEVELOP </a:t>
            </a:r>
            <a:r>
              <a:rPr lang="en-GB" sz="2000" b="1" dirty="0"/>
              <a:t>WHO WE ARE</a:t>
            </a:r>
            <a:endParaRPr lang="en-GB" sz="2000" dirty="0"/>
          </a:p>
          <a:p>
            <a:r>
              <a:rPr lang="en-GB" sz="2000" b="1" dirty="0"/>
              <a:t>3. LIVING WELL: OUR RIGHT TO SURVIVAL</a:t>
            </a:r>
          </a:p>
          <a:p>
            <a:r>
              <a:rPr lang="en-GB" sz="2000" b="1" dirty="0"/>
              <a:t>4. BEING FREE FROM HARM: OUR RIGHT TO PROTECTION</a:t>
            </a:r>
            <a:endParaRPr lang="en-GB" sz="2000" dirty="0"/>
          </a:p>
        </p:txBody>
      </p:sp>
      <p:pic>
        <p:nvPicPr>
          <p:cNvPr id="7" name="Picture 6" descr="jobsanger: Statement On Children's Right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4847795"/>
            <a:ext cx="1851528" cy="1717292"/>
          </a:xfrm>
          <a:prstGeom prst="rect">
            <a:avLst/>
          </a:prstGeom>
        </p:spPr>
      </p:pic>
    </p:spTree>
    <p:extLst>
      <p:ext uri="{BB962C8B-B14F-4D97-AF65-F5344CB8AC3E}">
        <p14:creationId xmlns:p14="http://schemas.microsoft.com/office/powerpoint/2010/main" val="1710809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142" y="508373"/>
            <a:ext cx="2143680" cy="1227055"/>
          </a:xfrm>
          <a:prstGeom prst="rect">
            <a:avLst/>
          </a:prstGeom>
        </p:spPr>
      </p:pic>
      <p:sp>
        <p:nvSpPr>
          <p:cNvPr id="3" name="Rectangle 2"/>
          <p:cNvSpPr/>
          <p:nvPr/>
        </p:nvSpPr>
        <p:spPr>
          <a:xfrm>
            <a:off x="417310" y="2844119"/>
            <a:ext cx="8372266" cy="2246769"/>
          </a:xfrm>
          <a:prstGeom prst="rect">
            <a:avLst/>
          </a:prstGeom>
        </p:spPr>
        <p:txBody>
          <a:bodyPr wrap="square">
            <a:spAutoFit/>
          </a:bodyPr>
          <a:lstStyle/>
          <a:p>
            <a:r>
              <a:rPr lang="en-GB" sz="2000" dirty="0"/>
              <a:t>Think about </a:t>
            </a:r>
            <a:r>
              <a:rPr lang="en-GB" sz="2000" b="1" dirty="0"/>
              <a:t>The United Nations Convention on the Rights of the Child.</a:t>
            </a:r>
          </a:p>
          <a:p>
            <a:endParaRPr lang="en-GB" sz="2000" b="1" dirty="0"/>
          </a:p>
          <a:p>
            <a:pPr marL="285750" indent="-285750">
              <a:buFont typeface="Arial" panose="020B0604020202020204" pitchFamily="34" charset="0"/>
              <a:buChar char="•"/>
            </a:pPr>
            <a:r>
              <a:rPr lang="en-GB" sz="2000" dirty="0"/>
              <a:t>What do you think each of them mean?</a:t>
            </a:r>
          </a:p>
          <a:p>
            <a:pPr marL="285750" indent="-285750">
              <a:buFont typeface="Arial" panose="020B0604020202020204" pitchFamily="34" charset="0"/>
              <a:buChar char="•"/>
            </a:pPr>
            <a:r>
              <a:rPr lang="en-GB" sz="2000" dirty="0"/>
              <a:t>Are there any articles that are similar to the Mayflower Compact?   </a:t>
            </a:r>
          </a:p>
          <a:p>
            <a:pPr marL="285750" indent="-285750">
              <a:buFont typeface="Arial" panose="020B0604020202020204" pitchFamily="34" charset="0"/>
              <a:buChar char="•"/>
            </a:pPr>
            <a:r>
              <a:rPr lang="en-GB" sz="2000" dirty="0"/>
              <a:t>Can you think of any articles that are missing from the convention (Compact)? that are important rights for children and young people today?    </a:t>
            </a:r>
          </a:p>
          <a:p>
            <a:r>
              <a:rPr lang="en-GB" sz="2000" dirty="0"/>
              <a:t> </a:t>
            </a:r>
          </a:p>
        </p:txBody>
      </p:sp>
      <p:pic>
        <p:nvPicPr>
          <p:cNvPr id="7" name="Picture 6" descr="Correctional Service of Canada - Wikipe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9291" y="5229200"/>
            <a:ext cx="1364580" cy="1364580"/>
          </a:xfrm>
          <a:prstGeom prst="rect">
            <a:avLst/>
          </a:prstGeom>
        </p:spPr>
      </p:pic>
    </p:spTree>
    <p:extLst>
      <p:ext uri="{BB962C8B-B14F-4D97-AF65-F5344CB8AC3E}">
        <p14:creationId xmlns:p14="http://schemas.microsoft.com/office/powerpoint/2010/main" val="1621792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5733256"/>
            <a:ext cx="6803826" cy="694928"/>
          </a:xfrm>
          <a:effectLst>
            <a:innerShdw blurRad="63500" dist="50800" dir="16200000">
              <a:prstClr val="black">
                <a:alpha val="50000"/>
              </a:prstClr>
            </a:innerShdw>
          </a:effectLst>
        </p:spPr>
        <p:txBody>
          <a:bodyPr>
            <a:noAutofit/>
            <a:scene3d>
              <a:camera prst="orthographicFront"/>
              <a:lightRig rig="threePt" dir="t"/>
            </a:scene3d>
            <a:sp3d extrusionH="57150">
              <a:bevelT w="38100" h="38100" prst="relaxedInset"/>
            </a:sp3d>
          </a:bodyPr>
          <a:lstStyle/>
          <a:p>
            <a:r>
              <a:rPr lang="en-GB" sz="2800" b="1" dirty="0" smtClean="0">
                <a:solidFill>
                  <a:srgbClr val="FF0000"/>
                </a:solidFill>
              </a:rPr>
              <a:t>Your city;  your school;  your future; your</a:t>
            </a:r>
            <a:r>
              <a:rPr lang="en-GB" sz="2800" b="1" dirty="0" smtClean="0">
                <a:solidFill>
                  <a:srgbClr val="FF0000"/>
                </a:solidFill>
                <a:latin typeface="Old English Text MT" panose="03040902040508030806" pitchFamily="66" charset="0"/>
              </a:rPr>
              <a:t>   </a:t>
            </a:r>
            <a:endParaRPr lang="en-GB" sz="2800" b="1" dirty="0">
              <a:solidFill>
                <a:srgbClr val="FF0000"/>
              </a:solidFill>
              <a:latin typeface="Old English Text MT" panose="03040902040508030806" pitchFamily="66"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5733256"/>
            <a:ext cx="2416763"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658" y="509713"/>
            <a:ext cx="2143680" cy="1227055"/>
          </a:xfrm>
          <a:prstGeom prst="rect">
            <a:avLst/>
          </a:prstGeom>
        </p:spPr>
      </p:pic>
      <p:sp>
        <p:nvSpPr>
          <p:cNvPr id="2" name="Rectangle 1"/>
          <p:cNvSpPr/>
          <p:nvPr/>
        </p:nvSpPr>
        <p:spPr>
          <a:xfrm>
            <a:off x="1475656" y="2521059"/>
            <a:ext cx="6264696" cy="2246769"/>
          </a:xfrm>
          <a:prstGeom prst="rect">
            <a:avLst/>
          </a:prstGeom>
        </p:spPr>
        <p:txBody>
          <a:bodyPr wrap="square">
            <a:spAutoFit/>
          </a:bodyPr>
          <a:lstStyle/>
          <a:p>
            <a:pPr algn="ctr"/>
            <a:r>
              <a:rPr lang="en-GB" sz="2800" b="1" dirty="0">
                <a:solidFill>
                  <a:schemeClr val="accent2">
                    <a:lumMod val="75000"/>
                  </a:schemeClr>
                </a:solidFill>
                <a:effectLst>
                  <a:outerShdw blurRad="38100" dist="38100" dir="2700000" algn="tl">
                    <a:srgbClr val="000000">
                      <a:alpha val="43137"/>
                    </a:srgbClr>
                  </a:outerShdw>
                </a:effectLst>
              </a:rPr>
              <a:t>The Plymouth Mayflower 400 </a:t>
            </a:r>
          </a:p>
          <a:p>
            <a:pPr algn="ctr"/>
            <a:r>
              <a:rPr lang="en-GB" sz="2800" b="1" dirty="0">
                <a:solidFill>
                  <a:schemeClr val="accent2">
                    <a:lumMod val="75000"/>
                  </a:schemeClr>
                </a:solidFill>
                <a:effectLst>
                  <a:outerShdw blurRad="38100" dist="38100" dir="2700000" algn="tl">
                    <a:srgbClr val="000000">
                      <a:alpha val="43137"/>
                    </a:srgbClr>
                  </a:outerShdw>
                </a:effectLst>
              </a:rPr>
              <a:t>Citizenship Project: </a:t>
            </a:r>
            <a:br>
              <a:rPr lang="en-GB" sz="2800" b="1" dirty="0">
                <a:solidFill>
                  <a:schemeClr val="accent2">
                    <a:lumMod val="75000"/>
                  </a:schemeClr>
                </a:solidFill>
                <a:effectLst>
                  <a:outerShdw blurRad="38100" dist="38100" dir="2700000" algn="tl">
                    <a:srgbClr val="000000">
                      <a:alpha val="43137"/>
                    </a:srgbClr>
                  </a:outerShdw>
                </a:effectLst>
              </a:rPr>
            </a:br>
            <a:r>
              <a:rPr lang="en-GB" sz="2800" b="1" dirty="0">
                <a:solidFill>
                  <a:schemeClr val="accent2">
                    <a:lumMod val="75000"/>
                  </a:schemeClr>
                </a:solidFill>
                <a:effectLst>
                  <a:outerShdw blurRad="38100" dist="38100" dir="2700000" algn="tl">
                    <a:srgbClr val="000000">
                      <a:alpha val="43137"/>
                    </a:srgbClr>
                  </a:outerShdw>
                </a:effectLst>
                <a:latin typeface="Old English Text MT" panose="03040902040508030806" pitchFamily="66" charset="0"/>
              </a:rPr>
              <a:t/>
            </a:r>
            <a:br>
              <a:rPr lang="en-GB" sz="2800" b="1" dirty="0">
                <a:solidFill>
                  <a:schemeClr val="accent2">
                    <a:lumMod val="75000"/>
                  </a:schemeClr>
                </a:solidFill>
                <a:effectLst>
                  <a:outerShdw blurRad="38100" dist="38100" dir="2700000" algn="tl">
                    <a:srgbClr val="000000">
                      <a:alpha val="43137"/>
                    </a:srgbClr>
                  </a:outerShdw>
                </a:effectLst>
                <a:latin typeface="Old English Text MT" panose="03040902040508030806" pitchFamily="66" charset="0"/>
              </a:rPr>
            </a:br>
            <a:r>
              <a:rPr lang="en-GB" sz="2800" b="1" dirty="0">
                <a:solidFill>
                  <a:schemeClr val="accent2">
                    <a:lumMod val="75000"/>
                  </a:schemeClr>
                </a:solidFill>
              </a:rPr>
              <a:t>Session 5:  Our school’s vote for the 2020 Compact</a:t>
            </a:r>
            <a:endParaRPr lang="en-GB" sz="2800" dirty="0">
              <a:solidFill>
                <a:schemeClr val="accent2">
                  <a:lumMod val="75000"/>
                </a:schemeClr>
              </a:solidFill>
            </a:endParaRPr>
          </a:p>
        </p:txBody>
      </p:sp>
    </p:spTree>
    <p:extLst>
      <p:ext uri="{BB962C8B-B14F-4D97-AF65-F5344CB8AC3E}">
        <p14:creationId xmlns:p14="http://schemas.microsoft.com/office/powerpoint/2010/main" val="39153875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32747"/>
            <a:ext cx="2143680" cy="1227055"/>
          </a:xfrm>
          <a:prstGeom prst="rect">
            <a:avLst/>
          </a:prstGeom>
        </p:spPr>
      </p:pic>
      <p:sp>
        <p:nvSpPr>
          <p:cNvPr id="3" name="Rectangle 2"/>
          <p:cNvSpPr/>
          <p:nvPr/>
        </p:nvSpPr>
        <p:spPr>
          <a:xfrm>
            <a:off x="330721" y="2337184"/>
            <a:ext cx="8093596" cy="3693319"/>
          </a:xfrm>
          <a:prstGeom prst="rect">
            <a:avLst/>
          </a:prstGeom>
        </p:spPr>
        <p:txBody>
          <a:bodyPr wrap="square">
            <a:spAutoFit/>
          </a:bodyPr>
          <a:lstStyle/>
          <a:p>
            <a:r>
              <a:rPr lang="en-GB" dirty="0"/>
              <a:t>Every school in Plymouth will have an opportunity to have </a:t>
            </a:r>
            <a:r>
              <a:rPr lang="en-GB" dirty="0" smtClean="0"/>
              <a:t>a </a:t>
            </a:r>
            <a:r>
              <a:rPr lang="en-GB" dirty="0"/>
              <a:t>say about the articles </a:t>
            </a:r>
            <a:r>
              <a:rPr lang="en-GB" dirty="0" smtClean="0"/>
              <a:t>to </a:t>
            </a:r>
            <a:r>
              <a:rPr lang="en-GB" dirty="0" smtClean="0"/>
              <a:t> </a:t>
            </a:r>
            <a:r>
              <a:rPr lang="en-GB" dirty="0"/>
              <a:t>be included in the 2020 Mayflower Compact. To make sure that </a:t>
            </a:r>
            <a:r>
              <a:rPr lang="en-GB" dirty="0" smtClean="0"/>
              <a:t>it </a:t>
            </a:r>
            <a:r>
              <a:rPr lang="en-GB" dirty="0"/>
              <a:t>is created fairly, we </a:t>
            </a:r>
            <a:r>
              <a:rPr lang="en-GB" dirty="0" smtClean="0"/>
              <a:t>will </a:t>
            </a:r>
            <a:r>
              <a:rPr lang="en-GB" dirty="0"/>
              <a:t>follow a democratic </a:t>
            </a:r>
            <a:r>
              <a:rPr lang="en-GB" dirty="0" smtClean="0"/>
              <a:t>process, asking </a:t>
            </a:r>
            <a:r>
              <a:rPr lang="en-GB" dirty="0"/>
              <a:t>each school to discuss and vote for their top nine articles. </a:t>
            </a:r>
          </a:p>
          <a:p>
            <a:endParaRPr lang="en-GB" dirty="0"/>
          </a:p>
          <a:p>
            <a:r>
              <a:rPr lang="en-GB" dirty="0"/>
              <a:t>Once every school has voted in their </a:t>
            </a:r>
            <a:r>
              <a:rPr lang="en-GB" dirty="0" smtClean="0"/>
              <a:t>articles, </a:t>
            </a:r>
            <a:r>
              <a:rPr lang="en-GB" dirty="0"/>
              <a:t>we </a:t>
            </a:r>
            <a:r>
              <a:rPr lang="en-GB" dirty="0" smtClean="0"/>
              <a:t>will invite elected </a:t>
            </a:r>
            <a:r>
              <a:rPr lang="en-GB" dirty="0"/>
              <a:t>school council/ committee members to attend a City Youth Council meeting in March 2020. Youth Council and Youth Parliament representatives will discuss the articles from each school and </a:t>
            </a:r>
            <a:r>
              <a:rPr lang="en-GB" dirty="0" smtClean="0"/>
              <a:t>vote </a:t>
            </a:r>
            <a:r>
              <a:rPr lang="en-GB" dirty="0"/>
              <a:t>to decide the final </a:t>
            </a:r>
            <a:r>
              <a:rPr lang="en-GB" dirty="0" smtClean="0"/>
              <a:t>nine </a:t>
            </a:r>
            <a:r>
              <a:rPr lang="en-GB" dirty="0"/>
              <a:t>articles. These </a:t>
            </a:r>
            <a:r>
              <a:rPr lang="en-GB" dirty="0" smtClean="0"/>
              <a:t>will become </a:t>
            </a:r>
            <a:r>
              <a:rPr lang="en-GB" dirty="0"/>
              <a:t>the 2020 Mayflower Compact.  </a:t>
            </a:r>
          </a:p>
          <a:p>
            <a:endParaRPr lang="en-GB" dirty="0"/>
          </a:p>
          <a:p>
            <a:r>
              <a:rPr lang="en-GB" dirty="0"/>
              <a:t>Each </a:t>
            </a:r>
            <a:r>
              <a:rPr lang="en-GB" dirty="0" smtClean="0"/>
              <a:t>participating school will be invited to an event, in October 2020, at </a:t>
            </a:r>
            <a:r>
              <a:rPr lang="en-GB" dirty="0"/>
              <a:t>the Theatre </a:t>
            </a:r>
            <a:r>
              <a:rPr lang="en-GB" dirty="0" smtClean="0"/>
              <a:t>Royal, </a:t>
            </a:r>
            <a:r>
              <a:rPr lang="en-GB" dirty="0"/>
              <a:t>to sign the </a:t>
            </a:r>
            <a:r>
              <a:rPr lang="en-GB" dirty="0" smtClean="0"/>
              <a:t>Compact</a:t>
            </a:r>
            <a:r>
              <a:rPr lang="en-GB" dirty="0"/>
              <a:t>, just </a:t>
            </a:r>
            <a:r>
              <a:rPr lang="en-GB" dirty="0" smtClean="0"/>
              <a:t>as </a:t>
            </a:r>
            <a:r>
              <a:rPr lang="en-GB" dirty="0"/>
              <a:t>the original Mayflower settlers </a:t>
            </a:r>
            <a:r>
              <a:rPr lang="en-GB" dirty="0" smtClean="0"/>
              <a:t>did.          </a:t>
            </a:r>
            <a:endParaRPr lang="en-GB" dirty="0"/>
          </a:p>
        </p:txBody>
      </p:sp>
      <p:pic>
        <p:nvPicPr>
          <p:cNvPr id="7" name="Picture 6" descr="Person Signing in Documentation Paper · Free Stock Phot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1251" y="532747"/>
            <a:ext cx="2304256" cy="1532085"/>
          </a:xfrm>
          <a:prstGeom prst="rect">
            <a:avLst/>
          </a:prstGeom>
        </p:spPr>
      </p:pic>
    </p:spTree>
    <p:extLst>
      <p:ext uri="{BB962C8B-B14F-4D97-AF65-F5344CB8AC3E}">
        <p14:creationId xmlns:p14="http://schemas.microsoft.com/office/powerpoint/2010/main" val="18828894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146" y="507117"/>
            <a:ext cx="2143680" cy="1227055"/>
          </a:xfrm>
          <a:prstGeom prst="rect">
            <a:avLst/>
          </a:prstGeom>
        </p:spPr>
      </p:pic>
      <p:sp>
        <p:nvSpPr>
          <p:cNvPr id="3" name="Rectangle 2"/>
          <p:cNvSpPr/>
          <p:nvPr/>
        </p:nvSpPr>
        <p:spPr>
          <a:xfrm>
            <a:off x="401146" y="2264207"/>
            <a:ext cx="8443664" cy="3108543"/>
          </a:xfrm>
          <a:prstGeom prst="rect">
            <a:avLst/>
          </a:prstGeom>
        </p:spPr>
        <p:txBody>
          <a:bodyPr wrap="square">
            <a:spAutoFit/>
          </a:bodyPr>
          <a:lstStyle/>
          <a:p>
            <a:r>
              <a:rPr lang="en-GB" sz="2000" b="1" dirty="0"/>
              <a:t>Discussing and deciding our schools top nine articles for the 2020 Mayflower compact:</a:t>
            </a:r>
          </a:p>
          <a:p>
            <a:endParaRPr lang="en-GB" sz="2000" b="1" dirty="0"/>
          </a:p>
          <a:p>
            <a:r>
              <a:rPr lang="en-GB" sz="2000" dirty="0"/>
              <a:t>Each class have a discussion and create a mind map of different rights and obligations that you think are important for Plymouth children and young people You can add as many ideas as you like on the mind map. </a:t>
            </a:r>
          </a:p>
          <a:p>
            <a:endParaRPr lang="en-GB" sz="2000" dirty="0"/>
          </a:p>
          <a:p>
            <a:r>
              <a:rPr lang="en-GB" sz="2000" dirty="0"/>
              <a:t>You may wish to use the grid on the next slide to help you. </a:t>
            </a:r>
          </a:p>
          <a:p>
            <a:endParaRPr lang="en-GB" dirty="0"/>
          </a:p>
          <a:p>
            <a:r>
              <a:rPr lang="en-GB" dirty="0"/>
              <a:t> </a:t>
            </a:r>
          </a:p>
        </p:txBody>
      </p:sp>
      <p:pic>
        <p:nvPicPr>
          <p:cNvPr id="6" name="Picture 5" descr="Transform Your Blog To A Real Discussion Board Through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546" y="4815107"/>
            <a:ext cx="7776864" cy="2012978"/>
          </a:xfrm>
          <a:prstGeom prst="rect">
            <a:avLst/>
          </a:prstGeom>
        </p:spPr>
      </p:pic>
    </p:spTree>
    <p:extLst>
      <p:ext uri="{BB962C8B-B14F-4D97-AF65-F5344CB8AC3E}">
        <p14:creationId xmlns:p14="http://schemas.microsoft.com/office/powerpoint/2010/main" val="31581298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5661248"/>
            <a:ext cx="7560840" cy="369332"/>
          </a:xfrm>
          <a:prstGeom prst="rect">
            <a:avLst/>
          </a:prstGeom>
          <a:noFill/>
        </p:spPr>
        <p:txBody>
          <a:bodyPr wrap="square" rtlCol="0">
            <a:spAutoFit/>
          </a:bodyPr>
          <a:lstStyle/>
          <a:p>
            <a:r>
              <a:rPr lang="en-GB" dirty="0" smtClean="0"/>
              <a:t>What do your constituents (other pupils in your school) say about the   </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529125800"/>
              </p:ext>
            </p:extLst>
          </p:nvPr>
        </p:nvGraphicFramePr>
        <p:xfrm>
          <a:off x="683568" y="1268760"/>
          <a:ext cx="7488832" cy="5394960"/>
        </p:xfrm>
        <a:graphic>
          <a:graphicData uri="http://schemas.openxmlformats.org/drawingml/2006/table">
            <a:tbl>
              <a:tblPr firstRow="1" bandRow="1">
                <a:tableStyleId>{C4B1156A-380E-4F78-BDF5-A606A8083BF9}</a:tableStyleId>
              </a:tblPr>
              <a:tblGrid>
                <a:gridCol w="3744416">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2376264">
                <a:tc>
                  <a:txBody>
                    <a:bodyPr/>
                    <a:lstStyle/>
                    <a:p>
                      <a:r>
                        <a:rPr lang="en-GB" baseline="0" dirty="0" smtClean="0"/>
                        <a:t>1:</a:t>
                      </a:r>
                    </a:p>
                    <a:p>
                      <a:endParaRPr lang="en-GB" baseline="0" dirty="0" smtClean="0"/>
                    </a:p>
                    <a:p>
                      <a:r>
                        <a:rPr lang="en-GB" b="0" dirty="0" smtClean="0"/>
                        <a:t>Take</a:t>
                      </a:r>
                      <a:r>
                        <a:rPr lang="en-GB" b="0" baseline="0" dirty="0" smtClean="0"/>
                        <a:t> another look at the articles (statements) in the United Nations ‘</a:t>
                      </a:r>
                      <a:r>
                        <a:rPr lang="en-GB" b="0" i="1" baseline="0" dirty="0" smtClean="0"/>
                        <a:t>Rights of the Child</a:t>
                      </a:r>
                      <a:r>
                        <a:rPr lang="en-GB" b="0" baseline="0" dirty="0" smtClean="0"/>
                        <a:t>’ Poster that was shown earlier in the lesson. </a:t>
                      </a:r>
                    </a:p>
                    <a:p>
                      <a:endParaRPr lang="en-GB" b="0" baseline="0" dirty="0" smtClean="0"/>
                    </a:p>
                    <a:p>
                      <a:r>
                        <a:rPr lang="en-GB" b="0" baseline="0" dirty="0" smtClean="0"/>
                        <a:t>Are any articles still important to children and young people today?    </a:t>
                      </a:r>
                      <a:endParaRPr lang="en-GB" b="0" dirty="0"/>
                    </a:p>
                  </a:txBody>
                  <a:tcPr/>
                </a:tc>
                <a:tc>
                  <a:txBody>
                    <a:bodyPr/>
                    <a:lstStyle/>
                    <a:p>
                      <a:r>
                        <a:rPr lang="en-GB" dirty="0" smtClean="0"/>
                        <a:t>2:</a:t>
                      </a:r>
                    </a:p>
                    <a:p>
                      <a:endParaRPr lang="en-GB" dirty="0" smtClean="0"/>
                    </a:p>
                    <a:p>
                      <a:r>
                        <a:rPr lang="en-GB" b="0" dirty="0" smtClean="0"/>
                        <a:t>Make a list</a:t>
                      </a:r>
                      <a:r>
                        <a:rPr lang="en-GB" b="0" baseline="0" dirty="0" smtClean="0"/>
                        <a:t> of any articles that you think are still important and any that you think are no longer important.</a:t>
                      </a:r>
                    </a:p>
                    <a:p>
                      <a:endParaRPr lang="en-GB" b="0" baseline="0" dirty="0" smtClean="0"/>
                    </a:p>
                    <a:p>
                      <a:r>
                        <a:rPr lang="en-GB" b="0" baseline="0" dirty="0" smtClean="0"/>
                        <a:t>Discuss in your group why you  believe some remain important and why some may no longer be important.   </a:t>
                      </a:r>
                      <a:endParaRPr lang="en-GB" b="0" dirty="0"/>
                    </a:p>
                  </a:txBody>
                  <a:tcPr/>
                </a:tc>
                <a:extLst>
                  <a:ext uri="{0D108BD9-81ED-4DB2-BD59-A6C34878D82A}">
                    <a16:rowId xmlns:a16="http://schemas.microsoft.com/office/drawing/2014/main" val="10000"/>
                  </a:ext>
                </a:extLst>
              </a:tr>
              <a:tr h="1305696">
                <a:tc>
                  <a:txBody>
                    <a:bodyPr/>
                    <a:lstStyle/>
                    <a:p>
                      <a:r>
                        <a:rPr lang="en-GB" dirty="0" smtClean="0"/>
                        <a:t>3:</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Have a discussion in your group. Are</a:t>
                      </a:r>
                      <a:r>
                        <a:rPr lang="en-GB" baseline="0" dirty="0" smtClean="0"/>
                        <a:t> There any articles that are important for Plymouth children and young people that are not included in the United Nations ‘ Rights of the Child’ conventions? ( poster)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a:t>
                      </a:r>
                    </a:p>
                  </a:txBody>
                  <a:tcPr/>
                </a:tc>
                <a:tc>
                  <a:txBody>
                    <a:bodyPr/>
                    <a:lstStyle/>
                    <a:p>
                      <a:r>
                        <a:rPr lang="en-GB" dirty="0" smtClean="0"/>
                        <a:t>4:</a:t>
                      </a:r>
                    </a:p>
                    <a:p>
                      <a:endParaRPr lang="en-GB" dirty="0" smtClean="0"/>
                    </a:p>
                    <a:p>
                      <a:r>
                        <a:rPr lang="en-GB" dirty="0" smtClean="0"/>
                        <a:t>Bring</a:t>
                      </a:r>
                      <a:r>
                        <a:rPr lang="en-GB" baseline="0" dirty="0" smtClean="0"/>
                        <a:t> your ideas and recommendations together and, when asked by your teacher, add them to the whole class mind map.  </a:t>
                      </a:r>
                      <a:endParaRPr lang="en-GB" dirty="0" smtClean="0"/>
                    </a:p>
                  </a:txBody>
                  <a:tcPr/>
                </a:tc>
                <a:extLst>
                  <a:ext uri="{0D108BD9-81ED-4DB2-BD59-A6C34878D82A}">
                    <a16:rowId xmlns:a16="http://schemas.microsoft.com/office/drawing/2014/main" val="10001"/>
                  </a:ext>
                </a:extLst>
              </a:tr>
            </a:tbl>
          </a:graphicData>
        </a:graphic>
      </p:graphicFrame>
      <p:sp>
        <p:nvSpPr>
          <p:cNvPr id="8" name="TextBox 7"/>
          <p:cNvSpPr txBox="1"/>
          <p:nvPr/>
        </p:nvSpPr>
        <p:spPr>
          <a:xfrm>
            <a:off x="683568" y="404664"/>
            <a:ext cx="7488832" cy="707886"/>
          </a:xfrm>
          <a:prstGeom prst="rect">
            <a:avLst/>
          </a:prstGeom>
          <a:solidFill>
            <a:srgbClr val="FFFFCC"/>
          </a:solidFill>
        </p:spPr>
        <p:txBody>
          <a:bodyPr wrap="square" rtlCol="0">
            <a:spAutoFit/>
          </a:bodyPr>
          <a:lstStyle/>
          <a:p>
            <a:r>
              <a:rPr lang="en-GB" sz="2000" b="1" dirty="0" smtClean="0"/>
              <a:t> Deciding </a:t>
            </a:r>
            <a:r>
              <a:rPr lang="en-GB" sz="2000" b="1" dirty="0"/>
              <a:t>o</a:t>
            </a:r>
            <a:r>
              <a:rPr lang="en-GB" sz="2000" b="1" dirty="0" smtClean="0"/>
              <a:t>ur school’s </a:t>
            </a:r>
            <a:r>
              <a:rPr lang="en-GB" sz="2000" b="1" dirty="0"/>
              <a:t>top nine articles for the 2020 Mayflower compact:</a:t>
            </a:r>
          </a:p>
        </p:txBody>
      </p:sp>
    </p:spTree>
    <p:extLst>
      <p:ext uri="{BB962C8B-B14F-4D97-AF65-F5344CB8AC3E}">
        <p14:creationId xmlns:p14="http://schemas.microsoft.com/office/powerpoint/2010/main" val="857292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95308"/>
            <a:ext cx="2143680" cy="1227055"/>
          </a:xfrm>
          <a:prstGeom prst="rect">
            <a:avLst/>
          </a:prstGeom>
        </p:spPr>
      </p:pic>
      <p:sp>
        <p:nvSpPr>
          <p:cNvPr id="7" name="Rectangle 6"/>
          <p:cNvSpPr/>
          <p:nvPr/>
        </p:nvSpPr>
        <p:spPr>
          <a:xfrm>
            <a:off x="457200" y="2996952"/>
            <a:ext cx="8198506" cy="2800767"/>
          </a:xfrm>
          <a:prstGeom prst="rect">
            <a:avLst/>
          </a:prstGeom>
        </p:spPr>
        <p:txBody>
          <a:bodyPr wrap="square">
            <a:spAutoFit/>
          </a:bodyPr>
          <a:lstStyle/>
          <a:p>
            <a:pPr>
              <a:spcAft>
                <a:spcPts val="0"/>
              </a:spcAft>
            </a:pPr>
            <a:r>
              <a:rPr lang="en-GB" sz="2400" dirty="0"/>
              <a:t>Although the shipwreck has destroyed the ship and its communication devices, all passengers remain well, with nothing more than a few cuts and bruises. The scientists and workers will be able to build structures to live in. They hope for a rescue, but no-one knows they are missing and they have no means of communicating with the outside world</a:t>
            </a:r>
            <a:r>
              <a:rPr lang="en-GB" sz="2800" dirty="0"/>
              <a:t>.</a:t>
            </a:r>
            <a:br>
              <a:rPr lang="en-GB" sz="2800" dirty="0"/>
            </a:br>
            <a:endParaRPr lang="en-GB" sz="28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8699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506219"/>
            <a:ext cx="2143680" cy="1227055"/>
          </a:xfrm>
          <a:prstGeom prst="rect">
            <a:avLst/>
          </a:prstGeom>
        </p:spPr>
      </p:pic>
      <p:sp>
        <p:nvSpPr>
          <p:cNvPr id="3" name="Rectangle 2"/>
          <p:cNvSpPr/>
          <p:nvPr/>
        </p:nvSpPr>
        <p:spPr>
          <a:xfrm>
            <a:off x="304800" y="2394979"/>
            <a:ext cx="8470550" cy="2862322"/>
          </a:xfrm>
          <a:prstGeom prst="rect">
            <a:avLst/>
          </a:prstGeom>
        </p:spPr>
        <p:txBody>
          <a:bodyPr wrap="square">
            <a:spAutoFit/>
          </a:bodyPr>
          <a:lstStyle/>
          <a:p>
            <a:r>
              <a:rPr lang="en-GB" b="1" dirty="0"/>
              <a:t>Voting in our classes top nine proposals for the 2020 Mayflower Compact. </a:t>
            </a:r>
          </a:p>
          <a:p>
            <a:endParaRPr lang="en-GB" dirty="0"/>
          </a:p>
          <a:p>
            <a:r>
              <a:rPr lang="en-GB" dirty="0"/>
              <a:t>Once your class has completed your whole class mind map,  your teacher will give each group  a diamond nine grid.  Take a look at the whole class mind map again and decide, in your groups, which nine articles you would prioritise and write into your grid.</a:t>
            </a:r>
          </a:p>
          <a:p>
            <a:endParaRPr lang="en-GB" dirty="0"/>
          </a:p>
          <a:p>
            <a:r>
              <a:rPr lang="en-GB" dirty="0"/>
              <a:t>Don’t forget to add your class names into the grid. </a:t>
            </a:r>
          </a:p>
          <a:p>
            <a:endParaRPr lang="en-GB" dirty="0"/>
          </a:p>
          <a:p>
            <a:r>
              <a:rPr lang="en-GB" dirty="0"/>
              <a:t>Once your class has completed the grids, your teacher will collect up the diamond nine grids and class mind maps for the next pat of the voting process.     </a:t>
            </a:r>
          </a:p>
        </p:txBody>
      </p:sp>
    </p:spTree>
    <p:extLst>
      <p:ext uri="{BB962C8B-B14F-4D97-AF65-F5344CB8AC3E}">
        <p14:creationId xmlns:p14="http://schemas.microsoft.com/office/powerpoint/2010/main" val="1829841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3440112" y="414337"/>
            <a:ext cx="1846263" cy="1142455"/>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Berlin Sans FB Demi" pitchFamily="34" charset="0"/>
                <a:ea typeface="Times New Roman" pitchFamily="18" charset="0"/>
                <a:cs typeface="Arial" pitchFamily="34" charset="0"/>
              </a:rPr>
              <a:t>1</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b="1" dirty="0" smtClean="0">
                <a:latin typeface="Berlin Sans FB Demi" pitchFamily="34" charset="0"/>
                <a:cs typeface="Arial" pitchFamily="34" charset="0"/>
              </a:rPr>
              <a:t>Top Priority</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8"/>
          <p:cNvSpPr txBox="1">
            <a:spLocks noChangeArrowheads="1"/>
          </p:cNvSpPr>
          <p:nvPr/>
        </p:nvSpPr>
        <p:spPr bwMode="auto">
          <a:xfrm>
            <a:off x="2512938" y="1556792"/>
            <a:ext cx="1886743" cy="1166564"/>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Berlin Sans FB Demi" pitchFamily="34" charset="0"/>
                <a:ea typeface="Times New Roman" pitchFamily="18"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 Box 6"/>
          <p:cNvSpPr txBox="1">
            <a:spLocks noChangeArrowheads="1"/>
          </p:cNvSpPr>
          <p:nvPr/>
        </p:nvSpPr>
        <p:spPr bwMode="auto">
          <a:xfrm>
            <a:off x="5137034" y="2723356"/>
            <a:ext cx="1858888" cy="1137692"/>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Berlin Sans FB Demi" pitchFamily="34" charset="0"/>
                <a:ea typeface="Times New Roman" pitchFamily="18"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1619672" y="2709788"/>
            <a:ext cx="1779247" cy="1158528"/>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Berlin Sans FB Demi" pitchFamily="34" charset="0"/>
                <a:ea typeface="Times New Roman" pitchFamily="18"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5"/>
          <p:cNvSpPr txBox="1">
            <a:spLocks noChangeArrowheads="1"/>
          </p:cNvSpPr>
          <p:nvPr/>
        </p:nvSpPr>
        <p:spPr bwMode="auto">
          <a:xfrm>
            <a:off x="3398919" y="2709788"/>
            <a:ext cx="1738115" cy="115126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Berlin Sans FB Demi" pitchFamily="34" charset="0"/>
                <a:ea typeface="Times New Roman" pitchFamily="18"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7"/>
          <p:cNvSpPr txBox="1">
            <a:spLocks noChangeArrowheads="1"/>
          </p:cNvSpPr>
          <p:nvPr/>
        </p:nvSpPr>
        <p:spPr bwMode="auto">
          <a:xfrm>
            <a:off x="4425577" y="1556792"/>
            <a:ext cx="1792933" cy="1145927"/>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Berlin Sans FB Demi" pitchFamily="34" charset="0"/>
                <a:ea typeface="Times New Roman" pitchFamily="18"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3511351" y="4854624"/>
            <a:ext cx="1720056" cy="937146"/>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Berlin Sans FB Demi"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600" b="1" dirty="0" smtClean="0">
                <a:latin typeface="Berlin Sans FB Demi" pitchFamily="34" charset="0"/>
                <a:ea typeface="Times New Roman" pitchFamily="18" charset="0"/>
                <a:cs typeface="Arial" pitchFamily="34" charset="0"/>
              </a:rPr>
              <a:t>Important , but not a priority</a:t>
            </a:r>
            <a:endParaRPr kumimoji="0" lang="en-US" altLang="en-US" sz="1600" b="1" i="0" u="none" strike="noStrike" cap="none" normalizeH="0" baseline="0" dirty="0" smtClean="0">
              <a:ln>
                <a:noFill/>
              </a:ln>
              <a:solidFill>
                <a:schemeClr val="tx1"/>
              </a:solidFill>
              <a:effectLst/>
              <a:latin typeface="Berlin Sans FB Demi" pitchFamily="34" charset="0"/>
              <a:ea typeface="Times New Roman" pitchFamily="18" charset="0"/>
              <a:cs typeface="Arial" pitchFamily="34" charset="0"/>
            </a:endParaRPr>
          </a:p>
        </p:txBody>
      </p:sp>
      <p:sp>
        <p:nvSpPr>
          <p:cNvPr id="9" name="Text Box 2"/>
          <p:cNvSpPr txBox="1">
            <a:spLocks noChangeArrowheads="1"/>
          </p:cNvSpPr>
          <p:nvPr/>
        </p:nvSpPr>
        <p:spPr bwMode="auto">
          <a:xfrm>
            <a:off x="4363243" y="3861048"/>
            <a:ext cx="1792933" cy="993576"/>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Berlin Sans FB Demi" pitchFamily="34" charset="0"/>
                <a:ea typeface="Times New Roman" pitchFamily="18"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3"/>
          <p:cNvSpPr txBox="1">
            <a:spLocks noChangeArrowheads="1"/>
          </p:cNvSpPr>
          <p:nvPr/>
        </p:nvSpPr>
        <p:spPr bwMode="auto">
          <a:xfrm>
            <a:off x="2707928" y="3861048"/>
            <a:ext cx="1663451" cy="993576"/>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Berlin Sans FB Demi" pitchFamily="34" charset="0"/>
                <a:ea typeface="Times New Roman" pitchFamily="18" charset="0"/>
                <a:cs typeface="Arial" pitchFamily="34" charset="0"/>
              </a:rPr>
              <a:t>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160089" y="439826"/>
            <a:ext cx="313424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160089" y="6004738"/>
            <a:ext cx="8784976" cy="461665"/>
          </a:xfrm>
          <a:prstGeom prst="rect">
            <a:avLst/>
          </a:prstGeom>
          <a:solidFill>
            <a:schemeClr val="bg1">
              <a:lumMod val="95000"/>
            </a:schemeClr>
          </a:solidFill>
        </p:spPr>
        <p:txBody>
          <a:bodyPr wrap="square" rtlCol="0">
            <a:spAutoFit/>
          </a:bodyPr>
          <a:lstStyle/>
          <a:p>
            <a:endParaRPr lang="en-GB" sz="2400" dirty="0"/>
          </a:p>
        </p:txBody>
      </p:sp>
      <p:sp>
        <p:nvSpPr>
          <p:cNvPr id="12" name="TextBox 11"/>
          <p:cNvSpPr txBox="1"/>
          <p:nvPr/>
        </p:nvSpPr>
        <p:spPr>
          <a:xfrm>
            <a:off x="138176" y="463663"/>
            <a:ext cx="1601721" cy="1200329"/>
          </a:xfrm>
          <a:prstGeom prst="rect">
            <a:avLst/>
          </a:prstGeom>
          <a:noFill/>
        </p:spPr>
        <p:txBody>
          <a:bodyPr wrap="none" rtlCol="0">
            <a:spAutoFit/>
          </a:bodyPr>
          <a:lstStyle/>
          <a:p>
            <a:r>
              <a:rPr lang="en-GB" b="1" dirty="0" smtClean="0"/>
              <a:t>Class priorities</a:t>
            </a:r>
          </a:p>
          <a:p>
            <a:endParaRPr lang="en-GB" dirty="0"/>
          </a:p>
          <a:p>
            <a:r>
              <a:rPr lang="en-GB" dirty="0" smtClean="0"/>
              <a:t>School Name:</a:t>
            </a:r>
          </a:p>
          <a:p>
            <a:r>
              <a:rPr lang="en-GB" dirty="0" smtClean="0"/>
              <a:t>Class: </a:t>
            </a:r>
            <a:endParaRPr lang="en-GB" dirty="0"/>
          </a:p>
        </p:txBody>
      </p:sp>
    </p:spTree>
    <p:extLst>
      <p:ext uri="{BB962C8B-B14F-4D97-AF65-F5344CB8AC3E}">
        <p14:creationId xmlns:p14="http://schemas.microsoft.com/office/powerpoint/2010/main" val="21332518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824" y="507117"/>
            <a:ext cx="2143680" cy="1227055"/>
          </a:xfrm>
          <a:prstGeom prst="rect">
            <a:avLst/>
          </a:prstGeom>
        </p:spPr>
      </p:pic>
      <p:sp>
        <p:nvSpPr>
          <p:cNvPr id="3" name="Rectangle 2"/>
          <p:cNvSpPr/>
          <p:nvPr/>
        </p:nvSpPr>
        <p:spPr>
          <a:xfrm>
            <a:off x="152400" y="1994884"/>
            <a:ext cx="7994287" cy="4401205"/>
          </a:xfrm>
          <a:prstGeom prst="rect">
            <a:avLst/>
          </a:prstGeom>
        </p:spPr>
        <p:txBody>
          <a:bodyPr wrap="square">
            <a:spAutoFit/>
          </a:bodyPr>
          <a:lstStyle/>
          <a:p>
            <a:r>
              <a:rPr lang="en-GB" sz="2000" b="1" dirty="0"/>
              <a:t>Our school’s  top nine articles for the 2020 Mayflower Compact</a:t>
            </a:r>
            <a:r>
              <a:rPr lang="en-GB" sz="2000" b="1" dirty="0" smtClean="0"/>
              <a:t>.</a:t>
            </a:r>
            <a:endParaRPr lang="en-GB" sz="2000" b="1" dirty="0"/>
          </a:p>
          <a:p>
            <a:r>
              <a:rPr lang="en-GB" sz="2000" dirty="0"/>
              <a:t>Arrange a School Council / Committee Meeting to decide your school’s final nine articles. </a:t>
            </a:r>
          </a:p>
          <a:p>
            <a:endParaRPr lang="en-GB" sz="2000" dirty="0"/>
          </a:p>
          <a:p>
            <a:pPr marL="285750" indent="-285750">
              <a:buFont typeface="Arial" panose="020B0604020202020204" pitchFamily="34" charset="0"/>
              <a:buChar char="•"/>
            </a:pPr>
            <a:r>
              <a:rPr lang="en-GB" sz="2000" dirty="0"/>
              <a:t>Have a discussion about the completed diamond nine grids from each class.</a:t>
            </a:r>
          </a:p>
          <a:p>
            <a:pPr marL="285750" indent="-285750">
              <a:buFont typeface="Arial" panose="020B0604020202020204" pitchFamily="34" charset="0"/>
              <a:buChar char="•"/>
            </a:pPr>
            <a:r>
              <a:rPr lang="en-GB" sz="2000" dirty="0"/>
              <a:t>Use the whole class mind maps to help you to understand more about why each class prioritised their chosen articles.</a:t>
            </a:r>
          </a:p>
          <a:p>
            <a:pPr marL="285750" indent="-285750">
              <a:buFont typeface="Arial" panose="020B0604020202020204" pitchFamily="34" charset="0"/>
              <a:buChar char="•"/>
            </a:pPr>
            <a:r>
              <a:rPr lang="en-GB" sz="2000" b="1" dirty="0"/>
              <a:t>Each</a:t>
            </a:r>
            <a:r>
              <a:rPr lang="en-GB" sz="2000" dirty="0"/>
              <a:t> council member will complete a </a:t>
            </a:r>
            <a:r>
              <a:rPr lang="en-GB" sz="2000" b="1" dirty="0"/>
              <a:t>Councillors diamond nine</a:t>
            </a:r>
            <a:r>
              <a:rPr lang="en-GB" sz="2000" dirty="0"/>
              <a:t> </a:t>
            </a:r>
            <a:r>
              <a:rPr lang="en-GB" sz="2000" b="1" dirty="0"/>
              <a:t>grid</a:t>
            </a:r>
            <a:r>
              <a:rPr lang="en-GB" sz="2000" dirty="0"/>
              <a:t> that prioritises their top nine articles. Each councillor must decide their priorities from the diamond nine grids provided by each class. </a:t>
            </a:r>
          </a:p>
          <a:p>
            <a:endParaRPr lang="en-GB" sz="2000" dirty="0"/>
          </a:p>
          <a:p>
            <a:r>
              <a:rPr lang="en-GB" sz="2000" dirty="0"/>
              <a:t>Use the</a:t>
            </a:r>
            <a:r>
              <a:rPr lang="en-GB" sz="2000" b="1" dirty="0"/>
              <a:t> Councillors diamond nine</a:t>
            </a:r>
            <a:r>
              <a:rPr lang="en-GB" sz="2000" dirty="0"/>
              <a:t> </a:t>
            </a:r>
            <a:r>
              <a:rPr lang="en-GB" sz="2000" b="1" dirty="0"/>
              <a:t>grid </a:t>
            </a:r>
            <a:r>
              <a:rPr lang="en-GB" sz="2000" dirty="0"/>
              <a:t>(next slide) to help you make your decision</a:t>
            </a:r>
          </a:p>
        </p:txBody>
      </p:sp>
    </p:spTree>
    <p:extLst>
      <p:ext uri="{BB962C8B-B14F-4D97-AF65-F5344CB8AC3E}">
        <p14:creationId xmlns:p14="http://schemas.microsoft.com/office/powerpoint/2010/main" val="22364121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3440112" y="414337"/>
            <a:ext cx="1846263" cy="1142455"/>
          </a:xfrm>
          <a:prstGeom prst="rect">
            <a:avLst/>
          </a:prstGeom>
          <a:solidFill>
            <a:srgbClr val="66FF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US" altLang="en-US" b="1" dirty="0">
                <a:latin typeface="Berlin Sans FB Demi" pitchFamily="34" charset="0"/>
                <a:cs typeface="Arial" pitchFamily="34" charset="0"/>
              </a:rPr>
              <a:t>1</a:t>
            </a:r>
            <a:endParaRPr lang="en-US" altLang="en-US" b="1" dirty="0" smtClean="0">
              <a:latin typeface="Berlin Sans FB Demi" pitchFamily="34" charset="0"/>
              <a:cs typeface="Arial" pitchFamily="34" charset="0"/>
            </a:endParaRPr>
          </a:p>
          <a:p>
            <a:pPr lvl="0" algn="ctr" fontAlgn="base">
              <a:spcBef>
                <a:spcPct val="0"/>
              </a:spcBef>
              <a:spcAft>
                <a:spcPct val="0"/>
              </a:spcAft>
            </a:pPr>
            <a:r>
              <a:rPr lang="en-US" altLang="en-US" b="1" dirty="0" smtClean="0">
                <a:latin typeface="Berlin Sans FB Demi" pitchFamily="34" charset="0"/>
                <a:cs typeface="Arial" pitchFamily="34" charset="0"/>
              </a:rPr>
              <a:t>Top </a:t>
            </a:r>
            <a:r>
              <a:rPr lang="en-US" altLang="en-US" b="1" dirty="0">
                <a:latin typeface="Berlin Sans FB Demi" pitchFamily="34" charset="0"/>
                <a:cs typeface="Arial" pitchFamily="34" charset="0"/>
              </a:rPr>
              <a:t>Priority</a:t>
            </a:r>
            <a:endParaRPr lang="en-US" altLang="en-US" sz="800" dirty="0">
              <a:latin typeface="Arial" pitchFamily="34" charset="0"/>
              <a:cs typeface="Arial" pitchFamily="34" charset="0"/>
            </a:endParaRPr>
          </a:p>
        </p:txBody>
      </p:sp>
      <p:sp>
        <p:nvSpPr>
          <p:cNvPr id="3" name="Text Box 8"/>
          <p:cNvSpPr txBox="1">
            <a:spLocks noChangeArrowheads="1"/>
          </p:cNvSpPr>
          <p:nvPr/>
        </p:nvSpPr>
        <p:spPr bwMode="auto">
          <a:xfrm>
            <a:off x="2512938" y="1556792"/>
            <a:ext cx="1886743" cy="1166564"/>
          </a:xfrm>
          <a:prstGeom prst="rect">
            <a:avLst/>
          </a:prstGeom>
          <a:solidFill>
            <a:srgbClr val="66FF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Berlin Sans FB Demi" pitchFamily="34" charset="0"/>
                <a:ea typeface="Times New Roman" pitchFamily="18"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 Box 6"/>
          <p:cNvSpPr txBox="1">
            <a:spLocks noChangeArrowheads="1"/>
          </p:cNvSpPr>
          <p:nvPr/>
        </p:nvSpPr>
        <p:spPr bwMode="auto">
          <a:xfrm>
            <a:off x="5137034" y="2723356"/>
            <a:ext cx="1858888" cy="1137692"/>
          </a:xfrm>
          <a:prstGeom prst="rect">
            <a:avLst/>
          </a:prstGeom>
          <a:solidFill>
            <a:srgbClr val="66FF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Berlin Sans FB Demi" pitchFamily="34" charset="0"/>
                <a:ea typeface="Times New Roman" pitchFamily="18"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1619672" y="2709788"/>
            <a:ext cx="1779247" cy="1158528"/>
          </a:xfrm>
          <a:prstGeom prst="rect">
            <a:avLst/>
          </a:prstGeom>
          <a:solidFill>
            <a:srgbClr val="66FF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Berlin Sans FB Demi" pitchFamily="34" charset="0"/>
                <a:ea typeface="Times New Roman" pitchFamily="18"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5"/>
          <p:cNvSpPr txBox="1">
            <a:spLocks noChangeArrowheads="1"/>
          </p:cNvSpPr>
          <p:nvPr/>
        </p:nvSpPr>
        <p:spPr bwMode="auto">
          <a:xfrm>
            <a:off x="3440112" y="2709788"/>
            <a:ext cx="1738115" cy="1151260"/>
          </a:xfrm>
          <a:prstGeom prst="rect">
            <a:avLst/>
          </a:prstGeom>
          <a:solidFill>
            <a:srgbClr val="66FF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Berlin Sans FB Demi" pitchFamily="34" charset="0"/>
                <a:ea typeface="Times New Roman" pitchFamily="18"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7"/>
          <p:cNvSpPr txBox="1">
            <a:spLocks noChangeArrowheads="1"/>
          </p:cNvSpPr>
          <p:nvPr/>
        </p:nvSpPr>
        <p:spPr bwMode="auto">
          <a:xfrm>
            <a:off x="4425577" y="1556792"/>
            <a:ext cx="1792933" cy="1145927"/>
          </a:xfrm>
          <a:prstGeom prst="rect">
            <a:avLst/>
          </a:prstGeom>
          <a:solidFill>
            <a:srgbClr val="66FF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Berlin Sans FB Demi" pitchFamily="34" charset="0"/>
                <a:ea typeface="Times New Roman" pitchFamily="18"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3539653" y="4854624"/>
            <a:ext cx="1720056" cy="1150114"/>
          </a:xfrm>
          <a:prstGeom prst="rect">
            <a:avLst/>
          </a:prstGeom>
          <a:solidFill>
            <a:srgbClr val="66FF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US" altLang="en-US" b="1" dirty="0" smtClean="0">
                <a:latin typeface="Berlin Sans FB Demi" pitchFamily="34" charset="0"/>
                <a:ea typeface="Times New Roman" pitchFamily="18" charset="0"/>
                <a:cs typeface="Arial" pitchFamily="34" charset="0"/>
              </a:rPr>
              <a:t>5</a:t>
            </a:r>
          </a:p>
          <a:p>
            <a:pPr lvl="0" algn="ctr" fontAlgn="base">
              <a:spcBef>
                <a:spcPct val="0"/>
              </a:spcBef>
              <a:spcAft>
                <a:spcPct val="0"/>
              </a:spcAft>
            </a:pPr>
            <a:r>
              <a:rPr lang="en-US" altLang="en-US" b="1" dirty="0" smtClean="0">
                <a:latin typeface="Berlin Sans FB Demi" pitchFamily="34" charset="0"/>
                <a:ea typeface="Times New Roman" pitchFamily="18" charset="0"/>
                <a:cs typeface="Arial" pitchFamily="34" charset="0"/>
              </a:rPr>
              <a:t>Important </a:t>
            </a:r>
            <a:r>
              <a:rPr lang="en-US" altLang="en-US" b="1" dirty="0">
                <a:latin typeface="Berlin Sans FB Demi" pitchFamily="34" charset="0"/>
                <a:ea typeface="Times New Roman" pitchFamily="18" charset="0"/>
                <a:cs typeface="Arial" pitchFamily="34" charset="0"/>
              </a:rPr>
              <a:t>, but not </a:t>
            </a:r>
            <a:r>
              <a:rPr lang="en-US" altLang="en-US" b="1" dirty="0" smtClean="0">
                <a:latin typeface="Berlin Sans FB Demi" pitchFamily="34" charset="0"/>
                <a:ea typeface="Times New Roman" pitchFamily="18" charset="0"/>
                <a:cs typeface="Arial" pitchFamily="34" charset="0"/>
              </a:rPr>
              <a:t>a priority</a:t>
            </a:r>
            <a:endParaRPr lang="en-US" altLang="en-US" b="1" dirty="0">
              <a:latin typeface="Berlin Sans FB Demi" pitchFamily="34" charset="0"/>
              <a:ea typeface="Times New Roman" pitchFamily="18" charset="0"/>
              <a:cs typeface="Arial" pitchFamily="34" charset="0"/>
            </a:endParaRPr>
          </a:p>
        </p:txBody>
      </p:sp>
      <p:sp>
        <p:nvSpPr>
          <p:cNvPr id="9" name="Text Box 2"/>
          <p:cNvSpPr txBox="1">
            <a:spLocks noChangeArrowheads="1"/>
          </p:cNvSpPr>
          <p:nvPr/>
        </p:nvSpPr>
        <p:spPr bwMode="auto">
          <a:xfrm>
            <a:off x="4363243" y="3861048"/>
            <a:ext cx="1792933" cy="993576"/>
          </a:xfrm>
          <a:prstGeom prst="rect">
            <a:avLst/>
          </a:prstGeom>
          <a:solidFill>
            <a:srgbClr val="66FF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Berlin Sans FB Demi" pitchFamily="34" charset="0"/>
                <a:ea typeface="Times New Roman" pitchFamily="18"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3"/>
          <p:cNvSpPr txBox="1">
            <a:spLocks noChangeArrowheads="1"/>
          </p:cNvSpPr>
          <p:nvPr/>
        </p:nvSpPr>
        <p:spPr bwMode="auto">
          <a:xfrm>
            <a:off x="2707928" y="3861048"/>
            <a:ext cx="1663451" cy="993576"/>
          </a:xfrm>
          <a:prstGeom prst="rect">
            <a:avLst/>
          </a:prstGeom>
          <a:solidFill>
            <a:srgbClr val="66FF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Berlin Sans FB Demi" pitchFamily="34" charset="0"/>
                <a:ea typeface="Times New Roman" pitchFamily="18"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0" y="6127204"/>
            <a:ext cx="9144000" cy="769441"/>
          </a:xfrm>
          <a:prstGeom prst="rect">
            <a:avLst/>
          </a:prstGeom>
          <a:solidFill>
            <a:schemeClr val="bg1">
              <a:lumMod val="95000"/>
            </a:schemeClr>
          </a:solidFill>
        </p:spPr>
        <p:txBody>
          <a:bodyPr wrap="square" rtlCol="0">
            <a:spAutoFit/>
          </a:bodyPr>
          <a:lstStyle/>
          <a:p>
            <a:r>
              <a:rPr lang="en-GB" sz="2400" dirty="0" smtClean="0"/>
              <a:t> </a:t>
            </a:r>
            <a:r>
              <a:rPr lang="en-GB" sz="2000" dirty="0" smtClean="0"/>
              <a:t>Based on the information provided by each class, what do </a:t>
            </a:r>
            <a:r>
              <a:rPr lang="en-GB" sz="2000" b="1" dirty="0" smtClean="0"/>
              <a:t>you</a:t>
            </a:r>
            <a:r>
              <a:rPr lang="en-GB" sz="2000" dirty="0" smtClean="0"/>
              <a:t> think should be your school’s top nine articles? </a:t>
            </a:r>
            <a:endParaRPr lang="en-GB" sz="2000" dirty="0"/>
          </a:p>
        </p:txBody>
      </p:sp>
      <p:sp>
        <p:nvSpPr>
          <p:cNvPr id="12" name="Rectangle 11"/>
          <p:cNvSpPr/>
          <p:nvPr/>
        </p:nvSpPr>
        <p:spPr>
          <a:xfrm>
            <a:off x="40625" y="488689"/>
            <a:ext cx="4572000" cy="923330"/>
          </a:xfrm>
          <a:prstGeom prst="rect">
            <a:avLst/>
          </a:prstGeom>
        </p:spPr>
        <p:txBody>
          <a:bodyPr>
            <a:spAutoFit/>
          </a:bodyPr>
          <a:lstStyle/>
          <a:p>
            <a:r>
              <a:rPr lang="en-GB" b="1" dirty="0"/>
              <a:t>Each school Councillor's priorities</a:t>
            </a:r>
          </a:p>
          <a:p>
            <a:r>
              <a:rPr lang="en-GB" dirty="0"/>
              <a:t>School Name:</a:t>
            </a:r>
          </a:p>
          <a:p>
            <a:r>
              <a:rPr lang="en-GB" dirty="0"/>
              <a:t>Class: </a:t>
            </a:r>
          </a:p>
        </p:txBody>
      </p:sp>
    </p:spTree>
    <p:extLst>
      <p:ext uri="{BB962C8B-B14F-4D97-AF65-F5344CB8AC3E}">
        <p14:creationId xmlns:p14="http://schemas.microsoft.com/office/powerpoint/2010/main" val="41625929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457200" y="1556792"/>
            <a:ext cx="7967116" cy="4616648"/>
          </a:xfrm>
          <a:prstGeom prst="rect">
            <a:avLst/>
          </a:prstGeom>
        </p:spPr>
        <p:txBody>
          <a:bodyPr wrap="square">
            <a:spAutoFit/>
          </a:bodyPr>
          <a:lstStyle/>
          <a:p>
            <a:r>
              <a:rPr lang="en-GB" b="1" dirty="0"/>
              <a:t>Our school’s  top nine articles for the 2020 Mayflower Compact: </a:t>
            </a:r>
          </a:p>
          <a:p>
            <a:r>
              <a:rPr lang="en-GB" b="1" dirty="0"/>
              <a:t>Councillor's final selection. </a:t>
            </a:r>
          </a:p>
          <a:p>
            <a:endParaRPr lang="en-GB" dirty="0"/>
          </a:p>
          <a:p>
            <a:r>
              <a:rPr lang="en-GB" sz="1600" dirty="0"/>
              <a:t>Once each councillor has completed their individual diamond nine grids, The school council/ committee </a:t>
            </a:r>
            <a:r>
              <a:rPr lang="en-GB" sz="1600" dirty="0" smtClean="0"/>
              <a:t>has a </a:t>
            </a:r>
            <a:r>
              <a:rPr lang="en-GB" sz="1600" dirty="0"/>
              <a:t>final vote to decide their </a:t>
            </a:r>
            <a:r>
              <a:rPr lang="en-GB" sz="1600" dirty="0" smtClean="0"/>
              <a:t>school’s </a:t>
            </a:r>
            <a:r>
              <a:rPr lang="en-GB" sz="1600" dirty="0"/>
              <a:t>top nine </a:t>
            </a:r>
            <a:r>
              <a:rPr lang="en-GB" sz="1600" dirty="0" smtClean="0"/>
              <a:t>articles.      </a:t>
            </a:r>
            <a:endParaRPr lang="en-GB" sz="1600" dirty="0"/>
          </a:p>
          <a:p>
            <a:endParaRPr lang="en-GB" sz="1600" dirty="0"/>
          </a:p>
          <a:p>
            <a:pPr marL="285750" indent="-285750">
              <a:buFont typeface="Arial" panose="020B0604020202020204" pitchFamily="34" charset="0"/>
              <a:buChar char="•"/>
            </a:pPr>
            <a:r>
              <a:rPr lang="en-GB" sz="1600" dirty="0"/>
              <a:t>Each councillor will deliver a short presentation to try and convince the other councillors to vote for their </a:t>
            </a:r>
            <a:r>
              <a:rPr lang="en-GB" sz="1600" dirty="0" smtClean="0"/>
              <a:t>articles</a:t>
            </a:r>
            <a:r>
              <a:rPr lang="en-GB" sz="1600" dirty="0"/>
              <a:t>.  Have look at the next slide to help you prepare. </a:t>
            </a:r>
          </a:p>
          <a:p>
            <a:endParaRPr lang="en-GB" sz="1600" dirty="0"/>
          </a:p>
          <a:p>
            <a:pPr marL="285750" indent="-285750">
              <a:buFont typeface="Arial" panose="020B0604020202020204" pitchFamily="34" charset="0"/>
              <a:buChar char="•"/>
            </a:pPr>
            <a:r>
              <a:rPr lang="en-GB" sz="1600" dirty="0"/>
              <a:t>Other councillors </a:t>
            </a:r>
            <a:r>
              <a:rPr lang="en-GB" sz="1600" dirty="0" smtClean="0"/>
              <a:t>can </a:t>
            </a:r>
            <a:r>
              <a:rPr lang="en-GB" sz="1600" dirty="0"/>
              <a:t>take notes as each councillor makes their proposals and can ask questions (hustings) at the end of each presentation. </a:t>
            </a:r>
          </a:p>
          <a:p>
            <a:r>
              <a:rPr lang="en-GB" sz="1600" dirty="0"/>
              <a:t> </a:t>
            </a:r>
          </a:p>
          <a:p>
            <a:pPr marL="285750" indent="-285750">
              <a:buFont typeface="Arial" panose="020B0604020202020204" pitchFamily="34" charset="0"/>
              <a:buChar char="•"/>
            </a:pPr>
            <a:r>
              <a:rPr lang="en-GB" sz="1600" dirty="0"/>
              <a:t>Once each councillor has delivered their </a:t>
            </a:r>
            <a:r>
              <a:rPr lang="en-GB" sz="1600" dirty="0" smtClean="0"/>
              <a:t>presentation, </a:t>
            </a:r>
            <a:r>
              <a:rPr lang="en-GB" sz="1600" dirty="0"/>
              <a:t>council will vote for the diamond nine grid that they want to go forward as their schools top nine articles. </a:t>
            </a:r>
          </a:p>
          <a:p>
            <a:endParaRPr lang="en-GB" sz="1600" dirty="0"/>
          </a:p>
          <a:p>
            <a:pPr marL="285750" indent="-285750">
              <a:buFont typeface="Arial" panose="020B0604020202020204" pitchFamily="34" charset="0"/>
              <a:buChar char="•"/>
            </a:pPr>
            <a:r>
              <a:rPr lang="en-GB" sz="1600" dirty="0"/>
              <a:t>If there is no clear winner (majority) councillors will look again at </a:t>
            </a:r>
            <a:r>
              <a:rPr lang="en-GB" sz="1600" b="1" dirty="0"/>
              <a:t>all </a:t>
            </a:r>
            <a:r>
              <a:rPr lang="en-GB" sz="1600" dirty="0"/>
              <a:t>of the councillors diamond nine grids and discuss and agree (vote in) their final nine articles and write them into the </a:t>
            </a:r>
            <a:r>
              <a:rPr lang="en-GB" sz="1600" b="1" dirty="0"/>
              <a:t>Whole School Priorities grid </a:t>
            </a:r>
            <a:r>
              <a:rPr lang="en-GB" sz="1600" dirty="0"/>
              <a:t>provided.</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43720"/>
            <a:ext cx="2143680" cy="1227055"/>
          </a:xfrm>
          <a:prstGeom prst="rect">
            <a:avLst/>
          </a:prstGeom>
        </p:spPr>
      </p:pic>
      <p:pic>
        <p:nvPicPr>
          <p:cNvPr id="6" name="Picture 5"/>
          <p:cNvPicPr>
            <a:picLocks noChangeAspect="1"/>
          </p:cNvPicPr>
          <p:nvPr/>
        </p:nvPicPr>
        <p:blipFill>
          <a:blip r:embed="rId4"/>
          <a:stretch>
            <a:fillRect/>
          </a:stretch>
        </p:blipFill>
        <p:spPr>
          <a:xfrm>
            <a:off x="7105394" y="492789"/>
            <a:ext cx="1377815" cy="1152244"/>
          </a:xfrm>
          <a:prstGeom prst="rect">
            <a:avLst/>
          </a:prstGeom>
        </p:spPr>
      </p:pic>
    </p:spTree>
    <p:extLst>
      <p:ext uri="{BB962C8B-B14F-4D97-AF65-F5344CB8AC3E}">
        <p14:creationId xmlns:p14="http://schemas.microsoft.com/office/powerpoint/2010/main" val="5199135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568" y="353929"/>
            <a:ext cx="13779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05367" y="1506454"/>
            <a:ext cx="1368151" cy="523220"/>
          </a:xfrm>
          <a:prstGeom prst="rect">
            <a:avLst/>
          </a:prstGeom>
          <a:solidFill>
            <a:srgbClr val="339933"/>
          </a:solidFill>
          <a:effectLst>
            <a:outerShdw blurRad="50800" dist="38100" dir="2700000" algn="tl" rotWithShape="0">
              <a:prstClr val="black">
                <a:alpha val="40000"/>
              </a:prstClr>
            </a:outerShdw>
          </a:effectLst>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TextBox 3"/>
          <p:cNvSpPr txBox="1"/>
          <p:nvPr/>
        </p:nvSpPr>
        <p:spPr>
          <a:xfrm>
            <a:off x="251520" y="353929"/>
            <a:ext cx="7047810" cy="461665"/>
          </a:xfrm>
          <a:prstGeom prst="rect">
            <a:avLst/>
          </a:prstGeom>
          <a:solidFill>
            <a:srgbClr val="FFFF00"/>
          </a:solidFill>
        </p:spPr>
        <p:txBody>
          <a:bodyPr wrap="square" rtlCol="0">
            <a:spAutoFit/>
          </a:bodyPr>
          <a:lstStyle/>
          <a:p>
            <a:r>
              <a:rPr lang="en-GB" sz="2400" b="1" dirty="0" smtClean="0"/>
              <a:t>Asking other school councillors for their vote.  </a:t>
            </a:r>
          </a:p>
        </p:txBody>
      </p:sp>
      <p:sp>
        <p:nvSpPr>
          <p:cNvPr id="7" name="TextBox 6"/>
          <p:cNvSpPr txBox="1"/>
          <p:nvPr/>
        </p:nvSpPr>
        <p:spPr>
          <a:xfrm>
            <a:off x="251520" y="1139443"/>
            <a:ext cx="7047810" cy="3477875"/>
          </a:xfrm>
          <a:prstGeom prst="rect">
            <a:avLst/>
          </a:prstGeom>
          <a:solidFill>
            <a:srgbClr val="FFFFCC"/>
          </a:solidFill>
          <a:ln>
            <a:solidFill>
              <a:srgbClr val="7030A0"/>
            </a:solidFill>
          </a:ln>
        </p:spPr>
        <p:txBody>
          <a:bodyPr wrap="square" rtlCol="0">
            <a:spAutoFit/>
          </a:bodyPr>
          <a:lstStyle/>
          <a:p>
            <a:r>
              <a:rPr lang="en-GB" sz="2000" dirty="0" smtClean="0">
                <a:latin typeface="GillSans" pitchFamily="34" charset="0"/>
              </a:rPr>
              <a:t>Describe the nine priorities that have been chosen from your combined Diamond Nine exercises. Explain why you would like other councillors to vote for your priorities.  </a:t>
            </a:r>
          </a:p>
          <a:p>
            <a:endParaRPr lang="en-GB" sz="2000" dirty="0">
              <a:latin typeface="GillSans" pitchFamily="34" charset="0"/>
            </a:endParaRPr>
          </a:p>
          <a:p>
            <a:r>
              <a:rPr lang="en-US" sz="2000" dirty="0" smtClean="0">
                <a:latin typeface="GillSans" pitchFamily="34" charset="0"/>
              </a:rPr>
              <a:t>I think </a:t>
            </a:r>
            <a:r>
              <a:rPr lang="en-US" sz="2000" dirty="0">
                <a:latin typeface="GillSans" pitchFamily="34" charset="0"/>
              </a:rPr>
              <a:t>that </a:t>
            </a:r>
            <a:r>
              <a:rPr lang="en-US" sz="2000" dirty="0" smtClean="0">
                <a:latin typeface="GillSans" pitchFamily="34" charset="0"/>
              </a:rPr>
              <a:t>the priorities I have selected </a:t>
            </a:r>
            <a:r>
              <a:rPr lang="en-US" sz="2000" dirty="0">
                <a:latin typeface="GillSans" pitchFamily="34" charset="0"/>
              </a:rPr>
              <a:t>are important because</a:t>
            </a:r>
            <a:r>
              <a:rPr lang="en-US" sz="2000" dirty="0" smtClean="0">
                <a:latin typeface="GillSans" pitchFamily="34" charset="0"/>
              </a:rPr>
              <a:t>…</a:t>
            </a:r>
          </a:p>
          <a:p>
            <a:endParaRPr lang="en-US" sz="2000" dirty="0">
              <a:latin typeface="GillSans" pitchFamily="34" charset="0"/>
            </a:endParaRPr>
          </a:p>
          <a:p>
            <a:r>
              <a:rPr lang="en-US" sz="2000" dirty="0">
                <a:latin typeface="GillSans" pitchFamily="34" charset="0"/>
              </a:rPr>
              <a:t>I</a:t>
            </a:r>
            <a:r>
              <a:rPr lang="en-US" sz="2000" dirty="0" smtClean="0">
                <a:latin typeface="GillSans" pitchFamily="34" charset="0"/>
              </a:rPr>
              <a:t> think that these priorities can make a difference because…</a:t>
            </a:r>
          </a:p>
          <a:p>
            <a:endParaRPr lang="en-US" sz="2000" dirty="0">
              <a:latin typeface="GillSans" pitchFamily="34" charset="0"/>
            </a:endParaRPr>
          </a:p>
          <a:p>
            <a:r>
              <a:rPr lang="en-US" sz="2000" dirty="0">
                <a:latin typeface="GillSans" pitchFamily="34" charset="0"/>
              </a:rPr>
              <a:t>i</a:t>
            </a:r>
            <a:r>
              <a:rPr lang="en-US" sz="2000" dirty="0" smtClean="0">
                <a:latin typeface="GillSans" pitchFamily="34" charset="0"/>
              </a:rPr>
              <a:t> would ask you to vote for our top priorities because… </a:t>
            </a:r>
          </a:p>
          <a:p>
            <a:endParaRPr lang="en-US" sz="2000" dirty="0">
              <a:latin typeface="GillSans" pitchFamily="34" charset="0"/>
            </a:endParaRPr>
          </a:p>
        </p:txBody>
      </p:sp>
      <p:sp>
        <p:nvSpPr>
          <p:cNvPr id="9" name="TextBox 8"/>
          <p:cNvSpPr txBox="1"/>
          <p:nvPr/>
        </p:nvSpPr>
        <p:spPr>
          <a:xfrm>
            <a:off x="312227" y="4941168"/>
            <a:ext cx="7068085" cy="707886"/>
          </a:xfrm>
          <a:prstGeom prst="rect">
            <a:avLst/>
          </a:prstGeom>
          <a:solidFill>
            <a:schemeClr val="accent1">
              <a:lumMod val="20000"/>
              <a:lumOff val="80000"/>
            </a:schemeClr>
          </a:solidFill>
          <a:ln>
            <a:solidFill>
              <a:srgbClr val="7030A0"/>
            </a:solidFill>
          </a:ln>
        </p:spPr>
        <p:txBody>
          <a:bodyPr wrap="square" rtlCol="0">
            <a:spAutoFit/>
          </a:bodyPr>
          <a:lstStyle/>
          <a:p>
            <a:r>
              <a:rPr lang="en-US" sz="2000" dirty="0" smtClean="0"/>
              <a:t>Listen carefully to each presentation; make </a:t>
            </a:r>
            <a:r>
              <a:rPr lang="en-US" sz="2000" dirty="0"/>
              <a:t>careful notes </a:t>
            </a:r>
            <a:r>
              <a:rPr lang="en-US" sz="2000" dirty="0" smtClean="0"/>
              <a:t>so that you have enough information to inform your vote. </a:t>
            </a:r>
            <a:endParaRPr lang="en-US" sz="2000" dirty="0"/>
          </a:p>
        </p:txBody>
      </p:sp>
    </p:spTree>
    <p:extLst>
      <p:ext uri="{BB962C8B-B14F-4D97-AF65-F5344CB8AC3E}">
        <p14:creationId xmlns:p14="http://schemas.microsoft.com/office/powerpoint/2010/main" val="1018030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3440112" y="414337"/>
            <a:ext cx="1846263" cy="1142455"/>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Berlin Sans FB Demi" pitchFamily="34" charset="0"/>
                <a:ea typeface="Times New Roman" pitchFamily="18" charset="0"/>
                <a:cs typeface="Arial" pitchFamily="34" charset="0"/>
              </a:rPr>
              <a:t>1</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b="1" dirty="0" smtClean="0">
                <a:latin typeface="Berlin Sans FB Demi" pitchFamily="34" charset="0"/>
                <a:cs typeface="Arial" pitchFamily="34" charset="0"/>
              </a:rPr>
              <a:t>Top Priority</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8"/>
          <p:cNvSpPr txBox="1">
            <a:spLocks noChangeArrowheads="1"/>
          </p:cNvSpPr>
          <p:nvPr/>
        </p:nvSpPr>
        <p:spPr bwMode="auto">
          <a:xfrm>
            <a:off x="2512938" y="1556792"/>
            <a:ext cx="1886743" cy="1166564"/>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Berlin Sans FB Demi" pitchFamily="34" charset="0"/>
                <a:ea typeface="Times New Roman" pitchFamily="18"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 Box 6"/>
          <p:cNvSpPr txBox="1">
            <a:spLocks noChangeArrowheads="1"/>
          </p:cNvSpPr>
          <p:nvPr/>
        </p:nvSpPr>
        <p:spPr bwMode="auto">
          <a:xfrm>
            <a:off x="5137034" y="2723356"/>
            <a:ext cx="1858888" cy="1137692"/>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Berlin Sans FB Demi" pitchFamily="34" charset="0"/>
                <a:ea typeface="Times New Roman" pitchFamily="18"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1619672" y="2709788"/>
            <a:ext cx="1779247" cy="1158528"/>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Berlin Sans FB Demi" pitchFamily="34" charset="0"/>
                <a:ea typeface="Times New Roman" pitchFamily="18"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5"/>
          <p:cNvSpPr txBox="1">
            <a:spLocks noChangeArrowheads="1"/>
          </p:cNvSpPr>
          <p:nvPr/>
        </p:nvSpPr>
        <p:spPr bwMode="auto">
          <a:xfrm>
            <a:off x="3398919" y="2709788"/>
            <a:ext cx="1738115" cy="115126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Berlin Sans FB Demi" pitchFamily="34" charset="0"/>
                <a:ea typeface="Times New Roman" pitchFamily="18"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7"/>
          <p:cNvSpPr txBox="1">
            <a:spLocks noChangeArrowheads="1"/>
          </p:cNvSpPr>
          <p:nvPr/>
        </p:nvSpPr>
        <p:spPr bwMode="auto">
          <a:xfrm>
            <a:off x="4425577" y="1556792"/>
            <a:ext cx="1792933" cy="1145927"/>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Berlin Sans FB Demi" pitchFamily="34" charset="0"/>
                <a:ea typeface="Times New Roman" pitchFamily="18"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3511351" y="4854624"/>
            <a:ext cx="1720056" cy="937146"/>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Berlin Sans FB Demi" pitchFamily="34" charset="0"/>
                <a:ea typeface="Times New Roman"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600" b="1" dirty="0" smtClean="0">
                <a:latin typeface="Berlin Sans FB Demi" pitchFamily="34" charset="0"/>
                <a:ea typeface="Times New Roman" pitchFamily="18" charset="0"/>
                <a:cs typeface="Arial" pitchFamily="34" charset="0"/>
              </a:rPr>
              <a:t>Important , but not a priority</a:t>
            </a:r>
            <a:endParaRPr kumimoji="0" lang="en-US" altLang="en-US" sz="1600" b="1" i="0" u="none" strike="noStrike" cap="none" normalizeH="0" baseline="0" dirty="0" smtClean="0">
              <a:ln>
                <a:noFill/>
              </a:ln>
              <a:solidFill>
                <a:schemeClr val="tx1"/>
              </a:solidFill>
              <a:effectLst/>
              <a:latin typeface="Berlin Sans FB Demi" pitchFamily="34" charset="0"/>
              <a:ea typeface="Times New Roman" pitchFamily="18" charset="0"/>
              <a:cs typeface="Arial" pitchFamily="34" charset="0"/>
            </a:endParaRPr>
          </a:p>
        </p:txBody>
      </p:sp>
      <p:sp>
        <p:nvSpPr>
          <p:cNvPr id="9" name="Text Box 2"/>
          <p:cNvSpPr txBox="1">
            <a:spLocks noChangeArrowheads="1"/>
          </p:cNvSpPr>
          <p:nvPr/>
        </p:nvSpPr>
        <p:spPr bwMode="auto">
          <a:xfrm>
            <a:off x="4363243" y="3861048"/>
            <a:ext cx="1792933" cy="993576"/>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Berlin Sans FB Demi" pitchFamily="34" charset="0"/>
                <a:ea typeface="Times New Roman" pitchFamily="18"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3"/>
          <p:cNvSpPr txBox="1">
            <a:spLocks noChangeArrowheads="1"/>
          </p:cNvSpPr>
          <p:nvPr/>
        </p:nvSpPr>
        <p:spPr bwMode="auto">
          <a:xfrm>
            <a:off x="2707928" y="3861048"/>
            <a:ext cx="1663451" cy="993576"/>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Berlin Sans FB Demi" pitchFamily="34" charset="0"/>
                <a:ea typeface="Times New Roman" pitchFamily="18"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160089" y="439826"/>
            <a:ext cx="313424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138176" y="463663"/>
            <a:ext cx="2476960" cy="646331"/>
          </a:xfrm>
          <a:prstGeom prst="rect">
            <a:avLst/>
          </a:prstGeom>
          <a:noFill/>
        </p:spPr>
        <p:txBody>
          <a:bodyPr wrap="none" rtlCol="0">
            <a:spAutoFit/>
          </a:bodyPr>
          <a:lstStyle/>
          <a:p>
            <a:r>
              <a:rPr lang="en-GB" b="1" dirty="0" smtClean="0"/>
              <a:t>Whole School Priorities.</a:t>
            </a:r>
            <a:endParaRPr lang="en-GB" b="1" dirty="0"/>
          </a:p>
          <a:p>
            <a:r>
              <a:rPr lang="en-GB" b="1" dirty="0" smtClean="0"/>
              <a:t>School Name:</a:t>
            </a:r>
          </a:p>
        </p:txBody>
      </p:sp>
      <p:sp>
        <p:nvSpPr>
          <p:cNvPr id="14" name="TextBox 13"/>
          <p:cNvSpPr txBox="1"/>
          <p:nvPr/>
        </p:nvSpPr>
        <p:spPr>
          <a:xfrm>
            <a:off x="251520" y="5873027"/>
            <a:ext cx="8588375" cy="646331"/>
          </a:xfrm>
          <a:prstGeom prst="rect">
            <a:avLst/>
          </a:prstGeom>
          <a:noFill/>
        </p:spPr>
        <p:txBody>
          <a:bodyPr wrap="square" rtlCol="0">
            <a:spAutoFit/>
          </a:bodyPr>
          <a:lstStyle/>
          <a:p>
            <a:r>
              <a:rPr lang="en-GB" dirty="0" smtClean="0"/>
              <a:t>Write into the grid your school’s top nine articles as voted for by the majority of school councillors/committee members.  </a:t>
            </a:r>
            <a:endParaRPr lang="en-GB" dirty="0"/>
          </a:p>
        </p:txBody>
      </p:sp>
    </p:spTree>
    <p:extLst>
      <p:ext uri="{BB962C8B-B14F-4D97-AF65-F5344CB8AC3E}">
        <p14:creationId xmlns:p14="http://schemas.microsoft.com/office/powerpoint/2010/main" val="39551991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55576" y="2242024"/>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578" y="507318"/>
            <a:ext cx="2143680" cy="1227055"/>
          </a:xfrm>
          <a:prstGeom prst="rect">
            <a:avLst/>
          </a:prstGeom>
        </p:spPr>
      </p:pic>
      <p:sp>
        <p:nvSpPr>
          <p:cNvPr id="3" name="Rectangle 2"/>
          <p:cNvSpPr/>
          <p:nvPr/>
        </p:nvSpPr>
        <p:spPr>
          <a:xfrm>
            <a:off x="426846" y="2348880"/>
            <a:ext cx="8515672" cy="3970318"/>
          </a:xfrm>
          <a:prstGeom prst="rect">
            <a:avLst/>
          </a:prstGeom>
        </p:spPr>
        <p:txBody>
          <a:bodyPr wrap="square">
            <a:spAutoFit/>
          </a:bodyPr>
          <a:lstStyle/>
          <a:p>
            <a:r>
              <a:rPr lang="en-GB" b="1" dirty="0"/>
              <a:t>Declaring the vote: how did school council come to a decision ?</a:t>
            </a:r>
          </a:p>
          <a:p>
            <a:endParaRPr lang="en-GB" dirty="0"/>
          </a:p>
          <a:p>
            <a:r>
              <a:rPr lang="en-GB" dirty="0"/>
              <a:t>Once school council has come to a decision through a majority vote, it is important to tell your constituents ( the other pupils in your school) about the outcome of the vote; this is called declaring the vote.  Ask a teacher to help you with this. </a:t>
            </a:r>
          </a:p>
          <a:p>
            <a:endParaRPr lang="en-GB" dirty="0"/>
          </a:p>
          <a:p>
            <a:r>
              <a:rPr lang="en-GB" dirty="0"/>
              <a:t>Before you bring your schools top nine articles to City Youth Council:</a:t>
            </a:r>
          </a:p>
          <a:p>
            <a:pPr marL="285750" indent="-285750">
              <a:buFont typeface="Arial" panose="020B0604020202020204" pitchFamily="34" charset="0"/>
              <a:buChar char="•"/>
            </a:pPr>
            <a:r>
              <a:rPr lang="en-GB" dirty="0"/>
              <a:t>Ask if school council can arrange a whole school assembly. </a:t>
            </a:r>
          </a:p>
          <a:p>
            <a:pPr marL="285750" indent="-285750">
              <a:buFont typeface="Arial" panose="020B0604020202020204" pitchFamily="34" charset="0"/>
              <a:buChar char="•"/>
            </a:pPr>
            <a:r>
              <a:rPr lang="en-GB" dirty="0"/>
              <a:t>Remind pupils about the Plymouth Mayflower 2020 Compact as described earlier.</a:t>
            </a:r>
          </a:p>
          <a:p>
            <a:pPr marL="285750" indent="-285750">
              <a:buFont typeface="Arial" panose="020B0604020202020204" pitchFamily="34" charset="0"/>
              <a:buChar char="•"/>
            </a:pPr>
            <a:r>
              <a:rPr lang="en-GB" dirty="0"/>
              <a:t>Remind pupils how their ideas have been used to deicide your schools top nine articles.</a:t>
            </a:r>
          </a:p>
          <a:p>
            <a:pPr marL="285750" indent="-285750">
              <a:buFont typeface="Arial" panose="020B0604020202020204" pitchFamily="34" charset="0"/>
              <a:buChar char="•"/>
            </a:pPr>
            <a:r>
              <a:rPr lang="en-GB" dirty="0"/>
              <a:t>Explain to pupils how school council/committee decided on the final nine articles.</a:t>
            </a:r>
          </a:p>
          <a:p>
            <a:pPr marL="285750" indent="-285750">
              <a:buFont typeface="Arial" panose="020B0604020202020204" pitchFamily="34" charset="0"/>
              <a:buChar char="•"/>
            </a:pPr>
            <a:r>
              <a:rPr lang="en-GB" dirty="0"/>
              <a:t>Declare the vote. Tell pupils what your school’s  top nine articles are.    </a:t>
            </a:r>
            <a:r>
              <a:rPr lang="en-GB" sz="2000" b="1" dirty="0">
                <a:effectLst>
                  <a:outerShdw blurRad="38100" dist="38100" dir="2700000" algn="tl">
                    <a:srgbClr val="000000">
                      <a:alpha val="43137"/>
                    </a:srgbClr>
                  </a:outerShdw>
                </a:effectLst>
              </a:rPr>
              <a:t/>
            </a:r>
            <a:br>
              <a:rPr lang="en-GB" sz="2000" b="1" dirty="0">
                <a:effectLst>
                  <a:outerShdw blurRad="38100" dist="38100" dir="2700000" algn="tl">
                    <a:srgbClr val="000000">
                      <a:alpha val="43137"/>
                    </a:srgbClr>
                  </a:outerShdw>
                </a:effectLst>
              </a:rPr>
            </a:br>
            <a:endParaRPr lang="en-GB" dirty="0"/>
          </a:p>
        </p:txBody>
      </p:sp>
    </p:spTree>
    <p:extLst>
      <p:ext uri="{BB962C8B-B14F-4D97-AF65-F5344CB8AC3E}">
        <p14:creationId xmlns:p14="http://schemas.microsoft.com/office/powerpoint/2010/main" val="33698877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279648" y="2636912"/>
            <a:ext cx="8596064" cy="2308324"/>
          </a:xfrm>
          <a:prstGeom prst="rect">
            <a:avLst/>
          </a:prstGeom>
        </p:spPr>
        <p:txBody>
          <a:bodyPr wrap="square">
            <a:spAutoFit/>
          </a:bodyPr>
          <a:lstStyle/>
          <a:p>
            <a:r>
              <a:rPr lang="en-GB" b="1" dirty="0"/>
              <a:t>What happens next?</a:t>
            </a:r>
          </a:p>
          <a:p>
            <a:r>
              <a:rPr lang="en-GB" dirty="0"/>
              <a:t>Every school </a:t>
            </a:r>
            <a:r>
              <a:rPr lang="en-GB" dirty="0" smtClean="0"/>
              <a:t>taking part will </a:t>
            </a:r>
            <a:r>
              <a:rPr lang="en-GB" dirty="0"/>
              <a:t>receive an invitation for representatives </a:t>
            </a:r>
            <a:r>
              <a:rPr lang="en-GB" dirty="0" smtClean="0"/>
              <a:t>to </a:t>
            </a:r>
            <a:r>
              <a:rPr lang="en-GB" dirty="0"/>
              <a:t>attend  a City Youth Council meeting in March 2020. Youth Council and Youth Parliament representatives will look at and discuss the articles from each school and cast a final vote to decide the final top nine articles. These nine articles will </a:t>
            </a:r>
            <a:r>
              <a:rPr lang="en-GB" dirty="0" smtClean="0"/>
              <a:t>become </a:t>
            </a:r>
            <a:r>
              <a:rPr lang="en-GB" dirty="0"/>
              <a:t>the 2020 Mayflower Compact.  </a:t>
            </a:r>
          </a:p>
          <a:p>
            <a:endParaRPr lang="en-GB" dirty="0"/>
          </a:p>
          <a:p>
            <a:r>
              <a:rPr lang="en-GB" dirty="0" smtClean="0"/>
              <a:t>Participating </a:t>
            </a:r>
            <a:r>
              <a:rPr lang="en-GB" dirty="0"/>
              <a:t>school council </a:t>
            </a:r>
            <a:r>
              <a:rPr lang="en-GB" dirty="0" smtClean="0"/>
              <a:t>members will </a:t>
            </a:r>
            <a:r>
              <a:rPr lang="en-GB" dirty="0"/>
              <a:t>be invited to an event in October </a:t>
            </a:r>
            <a:r>
              <a:rPr lang="en-GB" dirty="0" smtClean="0"/>
              <a:t>2020, </a:t>
            </a:r>
            <a:r>
              <a:rPr lang="en-GB" dirty="0"/>
              <a:t>at the Theatre </a:t>
            </a:r>
            <a:r>
              <a:rPr lang="en-GB" dirty="0" smtClean="0"/>
              <a:t>Royal, </a:t>
            </a:r>
            <a:r>
              <a:rPr lang="en-GB" dirty="0"/>
              <a:t>to sign the compact, just like the original Mayflower </a:t>
            </a:r>
            <a:r>
              <a:rPr lang="en-GB" dirty="0" smtClean="0"/>
              <a:t>settlers did.</a:t>
            </a:r>
            <a:endParaRPr lang="en-GB"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606121"/>
            <a:ext cx="2143680" cy="1227055"/>
          </a:xfrm>
          <a:prstGeom prst="rect">
            <a:avLst/>
          </a:prstGeom>
        </p:spPr>
      </p:pic>
    </p:spTree>
    <p:extLst>
      <p:ext uri="{BB962C8B-B14F-4D97-AF65-F5344CB8AC3E}">
        <p14:creationId xmlns:p14="http://schemas.microsoft.com/office/powerpoint/2010/main" val="2552197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532" y="507117"/>
            <a:ext cx="2143680" cy="1227055"/>
          </a:xfrm>
          <a:prstGeom prst="rect">
            <a:avLst/>
          </a:prstGeom>
        </p:spPr>
      </p:pic>
      <p:sp>
        <p:nvSpPr>
          <p:cNvPr id="3" name="Rectangle 2"/>
          <p:cNvSpPr/>
          <p:nvPr/>
        </p:nvSpPr>
        <p:spPr>
          <a:xfrm>
            <a:off x="457200" y="2256913"/>
            <a:ext cx="4474840" cy="4154984"/>
          </a:xfrm>
          <a:prstGeom prst="rect">
            <a:avLst/>
          </a:prstGeom>
        </p:spPr>
        <p:txBody>
          <a:bodyPr wrap="square">
            <a:spAutoFit/>
          </a:bodyPr>
          <a:lstStyle/>
          <a:p>
            <a:r>
              <a:rPr lang="en-GB" sz="2400" dirty="0"/>
              <a:t>An argument breaks out between the scientists and workers. The workers feel that the need for survival is most important. Some of them have children. They know how to build shelters and feel they can take care of themselves. They are also thousands of miles from their known world so feel they can live exactly as they wish until help arrives…if it comes at all.</a:t>
            </a:r>
          </a:p>
        </p:txBody>
      </p:sp>
      <p:pic>
        <p:nvPicPr>
          <p:cNvPr id="7" name="Picture 6" descr="Blog do Paulus: &quot;Administração e Solução de Conflitos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2844119"/>
            <a:ext cx="2340149" cy="3550265"/>
          </a:xfrm>
          <a:prstGeom prst="rect">
            <a:avLst/>
          </a:prstGeom>
        </p:spPr>
      </p:pic>
    </p:spTree>
    <p:extLst>
      <p:ext uri="{BB962C8B-B14F-4D97-AF65-F5344CB8AC3E}">
        <p14:creationId xmlns:p14="http://schemas.microsoft.com/office/powerpoint/2010/main" val="4020632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34230"/>
            <a:ext cx="2143680" cy="1227055"/>
          </a:xfrm>
          <a:prstGeom prst="rect">
            <a:avLst/>
          </a:prstGeom>
        </p:spPr>
      </p:pic>
      <p:sp>
        <p:nvSpPr>
          <p:cNvPr id="3" name="Rectangle 2"/>
          <p:cNvSpPr/>
          <p:nvPr/>
        </p:nvSpPr>
        <p:spPr>
          <a:xfrm>
            <a:off x="457200" y="2460357"/>
            <a:ext cx="7344816" cy="1938992"/>
          </a:xfrm>
          <a:prstGeom prst="rect">
            <a:avLst/>
          </a:prstGeom>
        </p:spPr>
        <p:txBody>
          <a:bodyPr wrap="square">
            <a:spAutoFit/>
          </a:bodyPr>
          <a:lstStyle/>
          <a:p>
            <a:r>
              <a:rPr lang="en-GB" sz="2400" dirty="0"/>
              <a:t>The scientists say that they had been put in charge of the project back home and should be in charge on the island. They say they are cleverer than the workers and therefore more important and important people should lead the others who are only workers.</a:t>
            </a:r>
          </a:p>
        </p:txBody>
      </p:sp>
      <p:pic>
        <p:nvPicPr>
          <p:cNvPr id="6" name="Picture 5" descr="What is the meaning of Worker movemen? Concept, Definition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04" y="4177882"/>
            <a:ext cx="2873896" cy="2299117"/>
          </a:xfrm>
          <a:prstGeom prst="rect">
            <a:avLst/>
          </a:prstGeom>
        </p:spPr>
      </p:pic>
    </p:spTree>
    <p:extLst>
      <p:ext uri="{BB962C8B-B14F-4D97-AF65-F5344CB8AC3E}">
        <p14:creationId xmlns:p14="http://schemas.microsoft.com/office/powerpoint/2010/main" val="2106435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003" y="666787"/>
            <a:ext cx="2143680" cy="1227055"/>
          </a:xfrm>
          <a:prstGeom prst="rect">
            <a:avLst/>
          </a:prstGeom>
        </p:spPr>
      </p:pic>
      <p:sp>
        <p:nvSpPr>
          <p:cNvPr id="3" name="Rectangle 2"/>
          <p:cNvSpPr/>
          <p:nvPr/>
        </p:nvSpPr>
        <p:spPr>
          <a:xfrm>
            <a:off x="731079" y="2408575"/>
            <a:ext cx="7702784" cy="1569660"/>
          </a:xfrm>
          <a:prstGeom prst="rect">
            <a:avLst/>
          </a:prstGeom>
        </p:spPr>
        <p:txBody>
          <a:bodyPr wrap="square">
            <a:spAutoFit/>
          </a:bodyPr>
          <a:lstStyle/>
          <a:p>
            <a:r>
              <a:rPr lang="en-GB" sz="2400" dirty="0"/>
              <a:t>Arguments last for days until both groups meet and decide to write up a document that will help them to live together. </a:t>
            </a:r>
          </a:p>
          <a:p>
            <a:endParaRPr lang="en-GB" sz="2400" dirty="0"/>
          </a:p>
          <a:p>
            <a:r>
              <a:rPr lang="en-GB" sz="2400" b="1" dirty="0"/>
              <a:t>Recreate the arguments in pairs/groups/ 2 large groups.</a:t>
            </a:r>
          </a:p>
        </p:txBody>
      </p:sp>
      <p:pic>
        <p:nvPicPr>
          <p:cNvPr id="7" name="Picture 6" descr="Metodologias Ágeis - O Daily Meeting - Embarcados - Sua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6646" y="3978235"/>
            <a:ext cx="6480720" cy="2704414"/>
          </a:xfrm>
          <a:prstGeom prst="rect">
            <a:avLst/>
          </a:prstGeom>
        </p:spPr>
      </p:pic>
    </p:spTree>
    <p:extLst>
      <p:ext uri="{BB962C8B-B14F-4D97-AF65-F5344CB8AC3E}">
        <p14:creationId xmlns:p14="http://schemas.microsoft.com/office/powerpoint/2010/main" val="2409675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36791"/>
            <a:ext cx="2143680" cy="1227055"/>
          </a:xfrm>
          <a:prstGeom prst="rect">
            <a:avLst/>
          </a:prstGeom>
        </p:spPr>
      </p:pic>
      <p:sp>
        <p:nvSpPr>
          <p:cNvPr id="3" name="Rectangle 2"/>
          <p:cNvSpPr/>
          <p:nvPr/>
        </p:nvSpPr>
        <p:spPr>
          <a:xfrm>
            <a:off x="457201" y="2828836"/>
            <a:ext cx="7967116" cy="1200329"/>
          </a:xfrm>
          <a:prstGeom prst="rect">
            <a:avLst/>
          </a:prstGeom>
        </p:spPr>
        <p:txBody>
          <a:bodyPr wrap="square">
            <a:spAutoFit/>
          </a:bodyPr>
          <a:lstStyle/>
          <a:p>
            <a:r>
              <a:rPr lang="en-GB" sz="2400" dirty="0"/>
              <a:t>Hold a meeting where the 2 groups discuss and vote on an answer to each of the following questions (provide the questions on flash cards):</a:t>
            </a:r>
          </a:p>
        </p:txBody>
      </p:sp>
      <p:pic>
        <p:nvPicPr>
          <p:cNvPr id="6" name="Picture 5" descr="Ballot box | Flickr - Photo Shar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3725541"/>
            <a:ext cx="2987824" cy="2987824"/>
          </a:xfrm>
          <a:prstGeom prst="rect">
            <a:avLst/>
          </a:prstGeom>
        </p:spPr>
      </p:pic>
    </p:spTree>
    <p:extLst>
      <p:ext uri="{BB962C8B-B14F-4D97-AF65-F5344CB8AC3E}">
        <p14:creationId xmlns:p14="http://schemas.microsoft.com/office/powerpoint/2010/main" val="548993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7117"/>
            <a:ext cx="1260029" cy="120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64288" y="1733274"/>
            <a:ext cx="1260029" cy="523220"/>
          </a:xfrm>
          <a:prstGeom prst="rect">
            <a:avLst/>
          </a:prstGeom>
          <a:solidFill>
            <a:srgbClr val="339933"/>
          </a:solidFill>
        </p:spPr>
        <p:txBody>
          <a:bodyPr wrap="square" rtlCol="0">
            <a:spAutoFit/>
          </a:bodyPr>
          <a:lstStyle/>
          <a:p>
            <a:pPr algn="ctr"/>
            <a:r>
              <a:rPr lang="en-GB" sz="1400" b="1" dirty="0">
                <a:solidFill>
                  <a:schemeClr val="bg1"/>
                </a:solidFill>
              </a:rPr>
              <a:t>P</a:t>
            </a:r>
            <a:r>
              <a:rPr lang="en-GB" sz="1400" b="1" dirty="0" smtClean="0">
                <a:solidFill>
                  <a:schemeClr val="bg1"/>
                </a:solidFill>
              </a:rPr>
              <a:t>lymouth City Youth </a:t>
            </a:r>
            <a:r>
              <a:rPr lang="en-GB" sz="1400" b="1" dirty="0">
                <a:solidFill>
                  <a:schemeClr val="bg1"/>
                </a:solidFill>
              </a:rPr>
              <a:t>C</a:t>
            </a:r>
            <a:r>
              <a:rPr lang="en-GB" sz="1400" b="1" dirty="0" smtClean="0">
                <a:solidFill>
                  <a:schemeClr val="bg1"/>
                </a:solidFill>
              </a:rPr>
              <a:t>ouncil </a:t>
            </a:r>
            <a:endParaRPr lang="en-GB" sz="1400" b="1" dirty="0">
              <a:solidFill>
                <a:schemeClr val="bg1"/>
              </a:solidFill>
            </a:endParaRPr>
          </a:p>
        </p:txBody>
      </p:sp>
      <p:sp>
        <p:nvSpPr>
          <p:cNvPr id="4" name="AutoShape 2" descr="Image result for modern british valu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modern british valu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 name="Rectangle 1"/>
          <p:cNvSpPr/>
          <p:nvPr/>
        </p:nvSpPr>
        <p:spPr>
          <a:xfrm>
            <a:off x="721532" y="2197788"/>
            <a:ext cx="5866692"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3" name="TextBox 2"/>
          <p:cNvSpPr txBox="1"/>
          <p:nvPr/>
        </p:nvSpPr>
        <p:spPr>
          <a:xfrm>
            <a:off x="3036592" y="394165"/>
            <a:ext cx="3767656" cy="461665"/>
          </a:xfrm>
          <a:prstGeom prst="rect">
            <a:avLst/>
          </a:prstGeom>
          <a:noFill/>
        </p:spPr>
        <p:txBody>
          <a:bodyPr wrap="square" rtlCol="0">
            <a:spAutoFit/>
          </a:bodyPr>
          <a:lstStyle/>
          <a:p>
            <a:r>
              <a:rPr lang="en-GB" sz="2400" b="1" dirty="0" smtClean="0"/>
              <a:t>Flashcard options</a:t>
            </a:r>
            <a:endParaRPr lang="en-GB" sz="2400" b="1"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611" y="436917"/>
            <a:ext cx="2143680" cy="1227055"/>
          </a:xfrm>
          <a:prstGeom prst="rect">
            <a:avLst/>
          </a:prstGeom>
        </p:spPr>
      </p:pic>
      <p:sp>
        <p:nvSpPr>
          <p:cNvPr id="6" name="Wave 5"/>
          <p:cNvSpPr/>
          <p:nvPr/>
        </p:nvSpPr>
        <p:spPr>
          <a:xfrm>
            <a:off x="123074" y="1909826"/>
            <a:ext cx="3358692" cy="1505724"/>
          </a:xfrm>
          <a:prstGeom prst="wav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rPr>
              <a:t>Should there be a single leader or a group of leaders? Who should this be and why?</a:t>
            </a:r>
            <a:endParaRPr lang="en-GB" dirty="0">
              <a:solidFill>
                <a:schemeClr val="tx1"/>
              </a:solidFill>
            </a:endParaRPr>
          </a:p>
        </p:txBody>
      </p:sp>
      <p:sp>
        <p:nvSpPr>
          <p:cNvPr id="11" name="Wave 10"/>
          <p:cNvSpPr/>
          <p:nvPr/>
        </p:nvSpPr>
        <p:spPr>
          <a:xfrm>
            <a:off x="4574727" y="5263961"/>
            <a:ext cx="3849589" cy="1463353"/>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rPr>
              <a:t>Should there be a single leader or a group of leaders? Who should this be and why?</a:t>
            </a:r>
            <a:endParaRPr lang="en-GB" dirty="0">
              <a:solidFill>
                <a:schemeClr val="tx1"/>
              </a:solidFill>
            </a:endParaRPr>
          </a:p>
        </p:txBody>
      </p:sp>
      <p:sp>
        <p:nvSpPr>
          <p:cNvPr id="13" name="Wave 12"/>
          <p:cNvSpPr/>
          <p:nvPr/>
        </p:nvSpPr>
        <p:spPr>
          <a:xfrm>
            <a:off x="486853" y="3659314"/>
            <a:ext cx="3430700" cy="1251956"/>
          </a:xfrm>
          <a:prstGeom prst="wave">
            <a:avLst>
              <a:gd name="adj1" fmla="val 12500"/>
              <a:gd name="adj2" fmla="val 43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rPr>
              <a:t>How should the leader or leaders be selected?</a:t>
            </a:r>
            <a:endParaRPr lang="en-GB" dirty="0">
              <a:solidFill>
                <a:schemeClr val="tx1"/>
              </a:solidFill>
            </a:endParaRPr>
          </a:p>
        </p:txBody>
      </p:sp>
      <p:sp>
        <p:nvSpPr>
          <p:cNvPr id="14" name="Wave 13"/>
          <p:cNvSpPr/>
          <p:nvPr/>
        </p:nvSpPr>
        <p:spPr>
          <a:xfrm>
            <a:off x="321611" y="5276295"/>
            <a:ext cx="3761184" cy="1250483"/>
          </a:xfrm>
          <a:prstGeom prst="wav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rPr>
              <a:t>Who should make the rules? How are these people chosen?</a:t>
            </a:r>
            <a:endParaRPr lang="en-GB" dirty="0">
              <a:solidFill>
                <a:schemeClr val="tx1"/>
              </a:solidFill>
            </a:endParaRPr>
          </a:p>
        </p:txBody>
      </p:sp>
      <p:sp>
        <p:nvSpPr>
          <p:cNvPr id="9" name="Wave 8"/>
          <p:cNvSpPr/>
          <p:nvPr/>
        </p:nvSpPr>
        <p:spPr>
          <a:xfrm>
            <a:off x="2651714" y="940139"/>
            <a:ext cx="3638364" cy="1350575"/>
          </a:xfrm>
          <a:prstGeom prst="wave">
            <a:avLst>
              <a:gd name="adj1" fmla="val 12500"/>
              <a:gd name="adj2" fmla="val 405"/>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rPr>
              <a:t>How can the colonists enforce the rules? </a:t>
            </a:r>
            <a:endParaRPr lang="en-GB" dirty="0">
              <a:solidFill>
                <a:schemeClr val="tx1"/>
              </a:solidFill>
            </a:endParaRPr>
          </a:p>
        </p:txBody>
      </p:sp>
      <p:sp>
        <p:nvSpPr>
          <p:cNvPr id="10" name="Wave 9"/>
          <p:cNvSpPr/>
          <p:nvPr/>
        </p:nvSpPr>
        <p:spPr>
          <a:xfrm>
            <a:off x="4860032" y="3915377"/>
            <a:ext cx="3888432" cy="1229257"/>
          </a:xfrm>
          <a:prstGeom prst="wav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t>What happens if rules are broken and who decides what happens?</a:t>
            </a:r>
            <a:endParaRPr lang="en-GB" dirty="0"/>
          </a:p>
        </p:txBody>
      </p:sp>
      <p:sp>
        <p:nvSpPr>
          <p:cNvPr id="15" name="Wave 14"/>
          <p:cNvSpPr/>
          <p:nvPr/>
        </p:nvSpPr>
        <p:spPr>
          <a:xfrm>
            <a:off x="4044704" y="2559352"/>
            <a:ext cx="3744416" cy="1269798"/>
          </a:xfrm>
          <a:prstGeom prst="wav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rPr>
              <a:t>How do the colonist make sure everyone works hard </a:t>
            </a:r>
            <a:endParaRPr lang="en-GB" dirty="0">
              <a:solidFill>
                <a:schemeClr val="tx1"/>
              </a:solidFill>
            </a:endParaRPr>
          </a:p>
        </p:txBody>
      </p:sp>
    </p:spTree>
    <p:extLst>
      <p:ext uri="{BB962C8B-B14F-4D97-AF65-F5344CB8AC3E}">
        <p14:creationId xmlns:p14="http://schemas.microsoft.com/office/powerpoint/2010/main" val="1375118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3472</TotalTime>
  <Words>19505</Words>
  <Application>Microsoft Office PowerPoint</Application>
  <PresentationFormat>On-screen Show (4:3)</PresentationFormat>
  <Paragraphs>1303</Paragraphs>
  <Slides>48</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Berlin Sans FB Demi</vt:lpstr>
      <vt:lpstr>Calibri</vt:lpstr>
      <vt:lpstr>Gill Sans MT</vt:lpstr>
      <vt:lpstr>GillSans</vt:lpstr>
      <vt:lpstr>Old English Text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Plymouth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Plymouth City Youth Council. Plymouth City Council Chamber  December 2015</dc:title>
  <dc:creator>Madeley, Jono (LIFELONG LEARNING)</dc:creator>
  <cp:lastModifiedBy>Ogburn, Heather</cp:lastModifiedBy>
  <cp:revision>244</cp:revision>
  <cp:lastPrinted>2017-09-18T13:39:48Z</cp:lastPrinted>
  <dcterms:created xsi:type="dcterms:W3CDTF">2015-12-01T07:57:01Z</dcterms:created>
  <dcterms:modified xsi:type="dcterms:W3CDTF">2019-09-09T08:26:02Z</dcterms:modified>
</cp:coreProperties>
</file>