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11"/>
  </p:notesMasterIdLst>
  <p:sldIdLst>
    <p:sldId id="326" r:id="rId6"/>
    <p:sldId id="333" r:id="rId7"/>
    <p:sldId id="327" r:id="rId8"/>
    <p:sldId id="295" r:id="rId9"/>
    <p:sldId id="323" r:id="rId10"/>
  </p:sldIdLst>
  <p:sldSz cx="6858000" cy="9144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844" autoAdjust="0"/>
    <p:restoredTop sz="93250" autoAdjust="0"/>
  </p:normalViewPr>
  <p:slideViewPr>
    <p:cSldViewPr>
      <p:cViewPr>
        <p:scale>
          <a:sx n="80" d="100"/>
          <a:sy n="80" d="100"/>
        </p:scale>
        <p:origin x="-3270" y="-138"/>
      </p:cViewPr>
      <p:guideLst>
        <p:guide orient="horz" pos="2880"/>
        <p:guide pos="216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457CFB-DFE6-4E53-AC5C-A2C25211FE2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CE0A5858-FAF1-4374-8239-43189FFAA900}">
      <dgm:prSet phldrT="[Text]"/>
      <dgm:spPr/>
      <dgm:t>
        <a:bodyPr/>
        <a:lstStyle/>
        <a:p>
          <a:r>
            <a:rPr lang="en-GB" dirty="0" smtClean="0"/>
            <a:t>Wealthy men would buy a share in the company</a:t>
          </a:r>
          <a:endParaRPr lang="en-GB" dirty="0"/>
        </a:p>
      </dgm:t>
    </dgm:pt>
    <dgm:pt modelId="{0928F847-53FC-4759-A7E8-3EEB6FA44DAE}" type="parTrans" cxnId="{50FD9013-A67C-4E7B-9433-E6A7D4A3193A}">
      <dgm:prSet/>
      <dgm:spPr/>
      <dgm:t>
        <a:bodyPr/>
        <a:lstStyle/>
        <a:p>
          <a:endParaRPr lang="en-GB"/>
        </a:p>
      </dgm:t>
    </dgm:pt>
    <dgm:pt modelId="{AE4A409B-C014-48F9-AFEF-97AA0D301B7A}" type="sibTrans" cxnId="{50FD9013-A67C-4E7B-9433-E6A7D4A3193A}">
      <dgm:prSet/>
      <dgm:spPr/>
      <dgm:t>
        <a:bodyPr/>
        <a:lstStyle/>
        <a:p>
          <a:endParaRPr lang="en-GB"/>
        </a:p>
      </dgm:t>
    </dgm:pt>
    <dgm:pt modelId="{C9502212-8B8A-4E2D-942A-D0E7FA131FCD}">
      <dgm:prSet phldrT="[Text]"/>
      <dgm:spPr/>
      <dgm:t>
        <a:bodyPr/>
        <a:lstStyle/>
        <a:p>
          <a:r>
            <a:rPr lang="en-GB" dirty="0" smtClean="0"/>
            <a:t>Capital money used to build colonies</a:t>
          </a:r>
          <a:endParaRPr lang="en-GB" dirty="0"/>
        </a:p>
      </dgm:t>
    </dgm:pt>
    <dgm:pt modelId="{716D00DD-3624-4448-85E6-7C858BB1B8FD}" type="parTrans" cxnId="{8B67CB86-40EB-4234-BE94-EA58735BEB8D}">
      <dgm:prSet/>
      <dgm:spPr/>
      <dgm:t>
        <a:bodyPr/>
        <a:lstStyle/>
        <a:p>
          <a:endParaRPr lang="en-GB"/>
        </a:p>
      </dgm:t>
    </dgm:pt>
    <dgm:pt modelId="{720EBD2F-D21D-4CED-8ACC-204C944E2471}" type="sibTrans" cxnId="{8B67CB86-40EB-4234-BE94-EA58735BEB8D}">
      <dgm:prSet/>
      <dgm:spPr/>
      <dgm:t>
        <a:bodyPr/>
        <a:lstStyle/>
        <a:p>
          <a:endParaRPr lang="en-GB"/>
        </a:p>
      </dgm:t>
    </dgm:pt>
    <dgm:pt modelId="{417033FE-7F9B-4161-B149-4194C6BD094C}">
      <dgm:prSet phldrT="[Text]"/>
      <dgm:spPr/>
      <dgm:t>
        <a:bodyPr/>
        <a:lstStyle/>
        <a:p>
          <a:r>
            <a:rPr lang="en-GB" dirty="0" smtClean="0"/>
            <a:t>Colony  returned a profit to repay investors</a:t>
          </a:r>
          <a:endParaRPr lang="en-GB" dirty="0"/>
        </a:p>
      </dgm:t>
    </dgm:pt>
    <dgm:pt modelId="{A90B9013-AA8C-439B-B089-7FAEECEEE18A}" type="parTrans" cxnId="{02EA267B-1E8F-4849-8CDA-BCE55C83B5E9}">
      <dgm:prSet/>
      <dgm:spPr/>
      <dgm:t>
        <a:bodyPr/>
        <a:lstStyle/>
        <a:p>
          <a:endParaRPr lang="en-GB"/>
        </a:p>
      </dgm:t>
    </dgm:pt>
    <dgm:pt modelId="{80AC5A28-D1B3-4377-9880-640A24165048}" type="sibTrans" cxnId="{02EA267B-1E8F-4849-8CDA-BCE55C83B5E9}">
      <dgm:prSet/>
      <dgm:spPr/>
      <dgm:t>
        <a:bodyPr/>
        <a:lstStyle/>
        <a:p>
          <a:endParaRPr lang="en-GB"/>
        </a:p>
      </dgm:t>
    </dgm:pt>
    <dgm:pt modelId="{7C285817-1A94-4544-A024-8BDD10763103}">
      <dgm:prSet/>
      <dgm:spPr>
        <a:ln>
          <a:solidFill>
            <a:schemeClr val="tx1"/>
          </a:solidFill>
        </a:ln>
      </dgm:spPr>
      <dgm:t>
        <a:bodyPr/>
        <a:lstStyle/>
        <a:p>
          <a:endParaRPr lang="en-GB" dirty="0"/>
        </a:p>
      </dgm:t>
    </dgm:pt>
    <dgm:pt modelId="{CFE7BE22-B431-45EB-91E1-178981987348}" type="parTrans" cxnId="{81301F04-F9FB-4255-9B72-5D8F9D0A3060}">
      <dgm:prSet/>
      <dgm:spPr/>
      <dgm:t>
        <a:bodyPr/>
        <a:lstStyle/>
        <a:p>
          <a:endParaRPr lang="en-GB"/>
        </a:p>
      </dgm:t>
    </dgm:pt>
    <dgm:pt modelId="{EFC4E900-EE3E-4647-940A-5A680D9A1A3C}" type="sibTrans" cxnId="{81301F04-F9FB-4255-9B72-5D8F9D0A3060}">
      <dgm:prSet/>
      <dgm:spPr/>
      <dgm:t>
        <a:bodyPr/>
        <a:lstStyle/>
        <a:p>
          <a:endParaRPr lang="en-GB"/>
        </a:p>
      </dgm:t>
    </dgm:pt>
    <dgm:pt modelId="{8421322F-7C90-41ED-BA7B-13756824EFBF}" type="pres">
      <dgm:prSet presAssocID="{1B457CFB-DFE6-4E53-AC5C-A2C25211FE2F}" presName="cycle" presStyleCnt="0">
        <dgm:presLayoutVars>
          <dgm:dir/>
          <dgm:resizeHandles val="exact"/>
        </dgm:presLayoutVars>
      </dgm:prSet>
      <dgm:spPr/>
      <dgm:t>
        <a:bodyPr/>
        <a:lstStyle/>
        <a:p>
          <a:endParaRPr lang="en-GB"/>
        </a:p>
      </dgm:t>
    </dgm:pt>
    <dgm:pt modelId="{AC67B54F-FEC2-4FF4-8F78-EE338D1EE931}" type="pres">
      <dgm:prSet presAssocID="{CE0A5858-FAF1-4374-8239-43189FFAA900}" presName="dummy" presStyleCnt="0"/>
      <dgm:spPr/>
    </dgm:pt>
    <dgm:pt modelId="{C84B3883-95B5-4BB5-98BA-CFFF1B099B44}" type="pres">
      <dgm:prSet presAssocID="{CE0A5858-FAF1-4374-8239-43189FFAA900}" presName="node" presStyleLbl="revTx" presStyleIdx="0" presStyleCnt="4">
        <dgm:presLayoutVars>
          <dgm:bulletEnabled val="1"/>
        </dgm:presLayoutVars>
      </dgm:prSet>
      <dgm:spPr/>
      <dgm:t>
        <a:bodyPr/>
        <a:lstStyle/>
        <a:p>
          <a:endParaRPr lang="en-GB"/>
        </a:p>
      </dgm:t>
    </dgm:pt>
    <dgm:pt modelId="{F90C3EE8-77CB-43B4-87E4-E50AE4CC8F9B}" type="pres">
      <dgm:prSet presAssocID="{AE4A409B-C014-48F9-AFEF-97AA0D301B7A}" presName="sibTrans" presStyleLbl="node1" presStyleIdx="0" presStyleCnt="4"/>
      <dgm:spPr/>
      <dgm:t>
        <a:bodyPr/>
        <a:lstStyle/>
        <a:p>
          <a:endParaRPr lang="en-GB"/>
        </a:p>
      </dgm:t>
    </dgm:pt>
    <dgm:pt modelId="{A3F98216-44EE-4750-840A-C84942474651}" type="pres">
      <dgm:prSet presAssocID="{C9502212-8B8A-4E2D-942A-D0E7FA131FCD}" presName="dummy" presStyleCnt="0"/>
      <dgm:spPr/>
    </dgm:pt>
    <dgm:pt modelId="{7C5B2FAD-52B4-4926-B6E0-FA2D11846CD8}" type="pres">
      <dgm:prSet presAssocID="{C9502212-8B8A-4E2D-942A-D0E7FA131FCD}" presName="node" presStyleLbl="revTx" presStyleIdx="1" presStyleCnt="4">
        <dgm:presLayoutVars>
          <dgm:bulletEnabled val="1"/>
        </dgm:presLayoutVars>
      </dgm:prSet>
      <dgm:spPr/>
      <dgm:t>
        <a:bodyPr/>
        <a:lstStyle/>
        <a:p>
          <a:endParaRPr lang="en-GB"/>
        </a:p>
      </dgm:t>
    </dgm:pt>
    <dgm:pt modelId="{4F220900-EED8-45AE-934B-20F4D6BB48C2}" type="pres">
      <dgm:prSet presAssocID="{720EBD2F-D21D-4CED-8ACC-204C944E2471}" presName="sibTrans" presStyleLbl="node1" presStyleIdx="1" presStyleCnt="4"/>
      <dgm:spPr/>
      <dgm:t>
        <a:bodyPr/>
        <a:lstStyle/>
        <a:p>
          <a:endParaRPr lang="en-GB"/>
        </a:p>
      </dgm:t>
    </dgm:pt>
    <dgm:pt modelId="{1077B005-EAF6-45C5-ADA6-C53F467B30BB}" type="pres">
      <dgm:prSet presAssocID="{417033FE-7F9B-4161-B149-4194C6BD094C}" presName="dummy" presStyleCnt="0"/>
      <dgm:spPr/>
    </dgm:pt>
    <dgm:pt modelId="{F3903EA6-095A-4D3B-8728-3BC78EE5D32D}" type="pres">
      <dgm:prSet presAssocID="{417033FE-7F9B-4161-B149-4194C6BD094C}" presName="node" presStyleLbl="revTx" presStyleIdx="2" presStyleCnt="4">
        <dgm:presLayoutVars>
          <dgm:bulletEnabled val="1"/>
        </dgm:presLayoutVars>
      </dgm:prSet>
      <dgm:spPr/>
      <dgm:t>
        <a:bodyPr/>
        <a:lstStyle/>
        <a:p>
          <a:endParaRPr lang="en-GB"/>
        </a:p>
      </dgm:t>
    </dgm:pt>
    <dgm:pt modelId="{D9235C85-57F0-46CE-9DB4-FC902775C139}" type="pres">
      <dgm:prSet presAssocID="{80AC5A28-D1B3-4377-9880-640A24165048}" presName="sibTrans" presStyleLbl="node1" presStyleIdx="2" presStyleCnt="4"/>
      <dgm:spPr/>
      <dgm:t>
        <a:bodyPr/>
        <a:lstStyle/>
        <a:p>
          <a:endParaRPr lang="en-GB"/>
        </a:p>
      </dgm:t>
    </dgm:pt>
    <dgm:pt modelId="{2638F0D9-A969-4834-A469-057BEF9A79CE}" type="pres">
      <dgm:prSet presAssocID="{7C285817-1A94-4544-A024-8BDD10763103}" presName="dummy" presStyleCnt="0"/>
      <dgm:spPr/>
    </dgm:pt>
    <dgm:pt modelId="{B8BE1D59-AF5A-4EE5-B7E6-A97635473181}" type="pres">
      <dgm:prSet presAssocID="{7C285817-1A94-4544-A024-8BDD10763103}" presName="node" presStyleLbl="revTx" presStyleIdx="3" presStyleCnt="4">
        <dgm:presLayoutVars>
          <dgm:bulletEnabled val="1"/>
        </dgm:presLayoutVars>
      </dgm:prSet>
      <dgm:spPr/>
      <dgm:t>
        <a:bodyPr/>
        <a:lstStyle/>
        <a:p>
          <a:endParaRPr lang="en-GB"/>
        </a:p>
      </dgm:t>
    </dgm:pt>
    <dgm:pt modelId="{C8BB112F-7B0D-495E-A732-10E6A8DA78B0}" type="pres">
      <dgm:prSet presAssocID="{EFC4E900-EE3E-4647-940A-5A680D9A1A3C}" presName="sibTrans" presStyleLbl="node1" presStyleIdx="3" presStyleCnt="4"/>
      <dgm:spPr/>
      <dgm:t>
        <a:bodyPr/>
        <a:lstStyle/>
        <a:p>
          <a:endParaRPr lang="en-GB"/>
        </a:p>
      </dgm:t>
    </dgm:pt>
  </dgm:ptLst>
  <dgm:cxnLst>
    <dgm:cxn modelId="{38A5C02C-9F60-4595-A5E2-4B9AEEC3D244}" type="presOf" srcId="{1B457CFB-DFE6-4E53-AC5C-A2C25211FE2F}" destId="{8421322F-7C90-41ED-BA7B-13756824EFBF}" srcOrd="0" destOrd="0" presId="urn:microsoft.com/office/officeart/2005/8/layout/cycle1"/>
    <dgm:cxn modelId="{EF774B80-F6AE-4D69-88EB-342B7657F3D3}" type="presOf" srcId="{CE0A5858-FAF1-4374-8239-43189FFAA900}" destId="{C84B3883-95B5-4BB5-98BA-CFFF1B099B44}" srcOrd="0" destOrd="0" presId="urn:microsoft.com/office/officeart/2005/8/layout/cycle1"/>
    <dgm:cxn modelId="{81301F04-F9FB-4255-9B72-5D8F9D0A3060}" srcId="{1B457CFB-DFE6-4E53-AC5C-A2C25211FE2F}" destId="{7C285817-1A94-4544-A024-8BDD10763103}" srcOrd="3" destOrd="0" parTransId="{CFE7BE22-B431-45EB-91E1-178981987348}" sibTransId="{EFC4E900-EE3E-4647-940A-5A680D9A1A3C}"/>
    <dgm:cxn modelId="{50FD9013-A67C-4E7B-9433-E6A7D4A3193A}" srcId="{1B457CFB-DFE6-4E53-AC5C-A2C25211FE2F}" destId="{CE0A5858-FAF1-4374-8239-43189FFAA900}" srcOrd="0" destOrd="0" parTransId="{0928F847-53FC-4759-A7E8-3EEB6FA44DAE}" sibTransId="{AE4A409B-C014-48F9-AFEF-97AA0D301B7A}"/>
    <dgm:cxn modelId="{8B67CB86-40EB-4234-BE94-EA58735BEB8D}" srcId="{1B457CFB-DFE6-4E53-AC5C-A2C25211FE2F}" destId="{C9502212-8B8A-4E2D-942A-D0E7FA131FCD}" srcOrd="1" destOrd="0" parTransId="{716D00DD-3624-4448-85E6-7C858BB1B8FD}" sibTransId="{720EBD2F-D21D-4CED-8ACC-204C944E2471}"/>
    <dgm:cxn modelId="{02EA267B-1E8F-4849-8CDA-BCE55C83B5E9}" srcId="{1B457CFB-DFE6-4E53-AC5C-A2C25211FE2F}" destId="{417033FE-7F9B-4161-B149-4194C6BD094C}" srcOrd="2" destOrd="0" parTransId="{A90B9013-AA8C-439B-B089-7FAEECEEE18A}" sibTransId="{80AC5A28-D1B3-4377-9880-640A24165048}"/>
    <dgm:cxn modelId="{F4947273-9A2B-4B12-88AA-86D9456C41E4}" type="presOf" srcId="{720EBD2F-D21D-4CED-8ACC-204C944E2471}" destId="{4F220900-EED8-45AE-934B-20F4D6BB48C2}" srcOrd="0" destOrd="0" presId="urn:microsoft.com/office/officeart/2005/8/layout/cycle1"/>
    <dgm:cxn modelId="{F8949EEB-4F96-4F86-AFCB-7317CCB633D3}" type="presOf" srcId="{80AC5A28-D1B3-4377-9880-640A24165048}" destId="{D9235C85-57F0-46CE-9DB4-FC902775C139}" srcOrd="0" destOrd="0" presId="urn:microsoft.com/office/officeart/2005/8/layout/cycle1"/>
    <dgm:cxn modelId="{D3A82A10-EAE4-4388-957A-E6233C20CE33}" type="presOf" srcId="{EFC4E900-EE3E-4647-940A-5A680D9A1A3C}" destId="{C8BB112F-7B0D-495E-A732-10E6A8DA78B0}" srcOrd="0" destOrd="0" presId="urn:microsoft.com/office/officeart/2005/8/layout/cycle1"/>
    <dgm:cxn modelId="{41A972C2-E5F6-405D-8D65-4EFFDC99CE83}" type="presOf" srcId="{C9502212-8B8A-4E2D-942A-D0E7FA131FCD}" destId="{7C5B2FAD-52B4-4926-B6E0-FA2D11846CD8}" srcOrd="0" destOrd="0" presId="urn:microsoft.com/office/officeart/2005/8/layout/cycle1"/>
    <dgm:cxn modelId="{A043D942-E68C-421D-92F2-DBF857A999E1}" type="presOf" srcId="{7C285817-1A94-4544-A024-8BDD10763103}" destId="{B8BE1D59-AF5A-4EE5-B7E6-A97635473181}" srcOrd="0" destOrd="0" presId="urn:microsoft.com/office/officeart/2005/8/layout/cycle1"/>
    <dgm:cxn modelId="{FBD97B5D-112D-4102-A069-F6FC9402EFA6}" type="presOf" srcId="{417033FE-7F9B-4161-B149-4194C6BD094C}" destId="{F3903EA6-095A-4D3B-8728-3BC78EE5D32D}" srcOrd="0" destOrd="0" presId="urn:microsoft.com/office/officeart/2005/8/layout/cycle1"/>
    <dgm:cxn modelId="{79EF2759-3C96-41FD-9AD3-1DA85680023C}" type="presOf" srcId="{AE4A409B-C014-48F9-AFEF-97AA0D301B7A}" destId="{F90C3EE8-77CB-43B4-87E4-E50AE4CC8F9B}" srcOrd="0" destOrd="0" presId="urn:microsoft.com/office/officeart/2005/8/layout/cycle1"/>
    <dgm:cxn modelId="{453B7B3F-0D6F-4792-B722-1B0930A598BC}" type="presParOf" srcId="{8421322F-7C90-41ED-BA7B-13756824EFBF}" destId="{AC67B54F-FEC2-4FF4-8F78-EE338D1EE931}" srcOrd="0" destOrd="0" presId="urn:microsoft.com/office/officeart/2005/8/layout/cycle1"/>
    <dgm:cxn modelId="{EF5E3655-8463-4D4E-9E8B-DB2412913062}" type="presParOf" srcId="{8421322F-7C90-41ED-BA7B-13756824EFBF}" destId="{C84B3883-95B5-4BB5-98BA-CFFF1B099B44}" srcOrd="1" destOrd="0" presId="urn:microsoft.com/office/officeart/2005/8/layout/cycle1"/>
    <dgm:cxn modelId="{B547C172-00C8-43A4-B6FF-52C8F1362A1E}" type="presParOf" srcId="{8421322F-7C90-41ED-BA7B-13756824EFBF}" destId="{F90C3EE8-77CB-43B4-87E4-E50AE4CC8F9B}" srcOrd="2" destOrd="0" presId="urn:microsoft.com/office/officeart/2005/8/layout/cycle1"/>
    <dgm:cxn modelId="{9C52EC70-D9CE-47B4-B497-463623CD58F2}" type="presParOf" srcId="{8421322F-7C90-41ED-BA7B-13756824EFBF}" destId="{A3F98216-44EE-4750-840A-C84942474651}" srcOrd="3" destOrd="0" presId="urn:microsoft.com/office/officeart/2005/8/layout/cycle1"/>
    <dgm:cxn modelId="{0BABCB80-3644-4974-AAAF-F3ED15B90E88}" type="presParOf" srcId="{8421322F-7C90-41ED-BA7B-13756824EFBF}" destId="{7C5B2FAD-52B4-4926-B6E0-FA2D11846CD8}" srcOrd="4" destOrd="0" presId="urn:microsoft.com/office/officeart/2005/8/layout/cycle1"/>
    <dgm:cxn modelId="{EA9CACF4-36AE-437E-98CF-2966453B14DB}" type="presParOf" srcId="{8421322F-7C90-41ED-BA7B-13756824EFBF}" destId="{4F220900-EED8-45AE-934B-20F4D6BB48C2}" srcOrd="5" destOrd="0" presId="urn:microsoft.com/office/officeart/2005/8/layout/cycle1"/>
    <dgm:cxn modelId="{C1FE24C6-A13E-49F1-92E3-DA452F194341}" type="presParOf" srcId="{8421322F-7C90-41ED-BA7B-13756824EFBF}" destId="{1077B005-EAF6-45C5-ADA6-C53F467B30BB}" srcOrd="6" destOrd="0" presId="urn:microsoft.com/office/officeart/2005/8/layout/cycle1"/>
    <dgm:cxn modelId="{29F4E1A5-A1AB-480E-A6DE-3971E1F9AD90}" type="presParOf" srcId="{8421322F-7C90-41ED-BA7B-13756824EFBF}" destId="{F3903EA6-095A-4D3B-8728-3BC78EE5D32D}" srcOrd="7" destOrd="0" presId="urn:microsoft.com/office/officeart/2005/8/layout/cycle1"/>
    <dgm:cxn modelId="{88E64CDB-D889-44FB-BAB7-A6BE5BBEF66D}" type="presParOf" srcId="{8421322F-7C90-41ED-BA7B-13756824EFBF}" destId="{D9235C85-57F0-46CE-9DB4-FC902775C139}" srcOrd="8" destOrd="0" presId="urn:microsoft.com/office/officeart/2005/8/layout/cycle1"/>
    <dgm:cxn modelId="{26E2C950-791A-4751-A6CF-0CAFB6354FD2}" type="presParOf" srcId="{8421322F-7C90-41ED-BA7B-13756824EFBF}" destId="{2638F0D9-A969-4834-A469-057BEF9A79CE}" srcOrd="9" destOrd="0" presId="urn:microsoft.com/office/officeart/2005/8/layout/cycle1"/>
    <dgm:cxn modelId="{1953D9D9-A962-4AAF-8DE0-AD98375E86FC}" type="presParOf" srcId="{8421322F-7C90-41ED-BA7B-13756824EFBF}" destId="{B8BE1D59-AF5A-4EE5-B7E6-A97635473181}" srcOrd="10" destOrd="0" presId="urn:microsoft.com/office/officeart/2005/8/layout/cycle1"/>
    <dgm:cxn modelId="{C10DC091-41F1-425A-9C1F-E62125CDB018}" type="presParOf" srcId="{8421322F-7C90-41ED-BA7B-13756824EFBF}" destId="{C8BB112F-7B0D-495E-A732-10E6A8DA78B0}"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457CFB-DFE6-4E53-AC5C-A2C25211FE2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CE0A5858-FAF1-4374-8239-43189FFAA900}">
      <dgm:prSet phldrT="[Text]"/>
      <dgm:spPr/>
      <dgm:t>
        <a:bodyPr/>
        <a:lstStyle/>
        <a:p>
          <a:r>
            <a:rPr lang="en-GB" dirty="0" smtClean="0"/>
            <a:t>Wealthy men would buy a share in the company</a:t>
          </a:r>
          <a:endParaRPr lang="en-GB" dirty="0"/>
        </a:p>
      </dgm:t>
    </dgm:pt>
    <dgm:pt modelId="{0928F847-53FC-4759-A7E8-3EEB6FA44DAE}" type="parTrans" cxnId="{50FD9013-A67C-4E7B-9433-E6A7D4A3193A}">
      <dgm:prSet/>
      <dgm:spPr/>
      <dgm:t>
        <a:bodyPr/>
        <a:lstStyle/>
        <a:p>
          <a:endParaRPr lang="en-GB"/>
        </a:p>
      </dgm:t>
    </dgm:pt>
    <dgm:pt modelId="{AE4A409B-C014-48F9-AFEF-97AA0D301B7A}" type="sibTrans" cxnId="{50FD9013-A67C-4E7B-9433-E6A7D4A3193A}">
      <dgm:prSet/>
      <dgm:spPr/>
      <dgm:t>
        <a:bodyPr/>
        <a:lstStyle/>
        <a:p>
          <a:endParaRPr lang="en-GB"/>
        </a:p>
      </dgm:t>
    </dgm:pt>
    <dgm:pt modelId="{C9502212-8B8A-4E2D-942A-D0E7FA131FCD}">
      <dgm:prSet phldrT="[Text]"/>
      <dgm:spPr/>
      <dgm:t>
        <a:bodyPr/>
        <a:lstStyle/>
        <a:p>
          <a:r>
            <a:rPr lang="en-GB" dirty="0" smtClean="0"/>
            <a:t>Capital money used to build colonies</a:t>
          </a:r>
          <a:endParaRPr lang="en-GB" dirty="0"/>
        </a:p>
      </dgm:t>
    </dgm:pt>
    <dgm:pt modelId="{716D00DD-3624-4448-85E6-7C858BB1B8FD}" type="parTrans" cxnId="{8B67CB86-40EB-4234-BE94-EA58735BEB8D}">
      <dgm:prSet/>
      <dgm:spPr/>
      <dgm:t>
        <a:bodyPr/>
        <a:lstStyle/>
        <a:p>
          <a:endParaRPr lang="en-GB"/>
        </a:p>
      </dgm:t>
    </dgm:pt>
    <dgm:pt modelId="{720EBD2F-D21D-4CED-8ACC-204C944E2471}" type="sibTrans" cxnId="{8B67CB86-40EB-4234-BE94-EA58735BEB8D}">
      <dgm:prSet/>
      <dgm:spPr/>
      <dgm:t>
        <a:bodyPr/>
        <a:lstStyle/>
        <a:p>
          <a:endParaRPr lang="en-GB"/>
        </a:p>
      </dgm:t>
    </dgm:pt>
    <dgm:pt modelId="{417033FE-7F9B-4161-B149-4194C6BD094C}">
      <dgm:prSet phldrT="[Text]"/>
      <dgm:spPr/>
      <dgm:t>
        <a:bodyPr/>
        <a:lstStyle/>
        <a:p>
          <a:r>
            <a:rPr lang="en-GB" dirty="0" smtClean="0"/>
            <a:t>Colony  returned a profit to repay investors</a:t>
          </a:r>
          <a:endParaRPr lang="en-GB" dirty="0"/>
        </a:p>
      </dgm:t>
    </dgm:pt>
    <dgm:pt modelId="{A90B9013-AA8C-439B-B089-7FAEECEEE18A}" type="parTrans" cxnId="{02EA267B-1E8F-4849-8CDA-BCE55C83B5E9}">
      <dgm:prSet/>
      <dgm:spPr/>
      <dgm:t>
        <a:bodyPr/>
        <a:lstStyle/>
        <a:p>
          <a:endParaRPr lang="en-GB"/>
        </a:p>
      </dgm:t>
    </dgm:pt>
    <dgm:pt modelId="{80AC5A28-D1B3-4377-9880-640A24165048}" type="sibTrans" cxnId="{02EA267B-1E8F-4849-8CDA-BCE55C83B5E9}">
      <dgm:prSet/>
      <dgm:spPr/>
      <dgm:t>
        <a:bodyPr/>
        <a:lstStyle/>
        <a:p>
          <a:endParaRPr lang="en-GB"/>
        </a:p>
      </dgm:t>
    </dgm:pt>
    <dgm:pt modelId="{7C285817-1A94-4544-A024-8BDD10763103}">
      <dgm:prSet/>
      <dgm:spPr>
        <a:ln>
          <a:solidFill>
            <a:schemeClr val="tx1"/>
          </a:solidFill>
        </a:ln>
      </dgm:spPr>
      <dgm:t>
        <a:bodyPr/>
        <a:lstStyle/>
        <a:p>
          <a:endParaRPr lang="en-GB" dirty="0"/>
        </a:p>
      </dgm:t>
    </dgm:pt>
    <dgm:pt modelId="{EFC4E900-EE3E-4647-940A-5A680D9A1A3C}" type="sibTrans" cxnId="{81301F04-F9FB-4255-9B72-5D8F9D0A3060}">
      <dgm:prSet/>
      <dgm:spPr/>
      <dgm:t>
        <a:bodyPr/>
        <a:lstStyle/>
        <a:p>
          <a:endParaRPr lang="en-GB"/>
        </a:p>
      </dgm:t>
    </dgm:pt>
    <dgm:pt modelId="{CFE7BE22-B431-45EB-91E1-178981987348}" type="parTrans" cxnId="{81301F04-F9FB-4255-9B72-5D8F9D0A3060}">
      <dgm:prSet/>
      <dgm:spPr/>
      <dgm:t>
        <a:bodyPr/>
        <a:lstStyle/>
        <a:p>
          <a:endParaRPr lang="en-GB"/>
        </a:p>
      </dgm:t>
    </dgm:pt>
    <dgm:pt modelId="{8421322F-7C90-41ED-BA7B-13756824EFBF}" type="pres">
      <dgm:prSet presAssocID="{1B457CFB-DFE6-4E53-AC5C-A2C25211FE2F}" presName="cycle" presStyleCnt="0">
        <dgm:presLayoutVars>
          <dgm:dir/>
          <dgm:resizeHandles val="exact"/>
        </dgm:presLayoutVars>
      </dgm:prSet>
      <dgm:spPr/>
      <dgm:t>
        <a:bodyPr/>
        <a:lstStyle/>
        <a:p>
          <a:endParaRPr lang="en-GB"/>
        </a:p>
      </dgm:t>
    </dgm:pt>
    <dgm:pt modelId="{AC67B54F-FEC2-4FF4-8F78-EE338D1EE931}" type="pres">
      <dgm:prSet presAssocID="{CE0A5858-FAF1-4374-8239-43189FFAA900}" presName="dummy" presStyleCnt="0"/>
      <dgm:spPr/>
    </dgm:pt>
    <dgm:pt modelId="{C84B3883-95B5-4BB5-98BA-CFFF1B099B44}" type="pres">
      <dgm:prSet presAssocID="{CE0A5858-FAF1-4374-8239-43189FFAA900}" presName="node" presStyleLbl="revTx" presStyleIdx="0" presStyleCnt="4">
        <dgm:presLayoutVars>
          <dgm:bulletEnabled val="1"/>
        </dgm:presLayoutVars>
      </dgm:prSet>
      <dgm:spPr/>
      <dgm:t>
        <a:bodyPr/>
        <a:lstStyle/>
        <a:p>
          <a:endParaRPr lang="en-GB"/>
        </a:p>
      </dgm:t>
    </dgm:pt>
    <dgm:pt modelId="{F90C3EE8-77CB-43B4-87E4-E50AE4CC8F9B}" type="pres">
      <dgm:prSet presAssocID="{AE4A409B-C014-48F9-AFEF-97AA0D301B7A}" presName="sibTrans" presStyleLbl="node1" presStyleIdx="0" presStyleCnt="4"/>
      <dgm:spPr/>
      <dgm:t>
        <a:bodyPr/>
        <a:lstStyle/>
        <a:p>
          <a:endParaRPr lang="en-GB"/>
        </a:p>
      </dgm:t>
    </dgm:pt>
    <dgm:pt modelId="{A3F98216-44EE-4750-840A-C84942474651}" type="pres">
      <dgm:prSet presAssocID="{C9502212-8B8A-4E2D-942A-D0E7FA131FCD}" presName="dummy" presStyleCnt="0"/>
      <dgm:spPr/>
    </dgm:pt>
    <dgm:pt modelId="{7C5B2FAD-52B4-4926-B6E0-FA2D11846CD8}" type="pres">
      <dgm:prSet presAssocID="{C9502212-8B8A-4E2D-942A-D0E7FA131FCD}" presName="node" presStyleLbl="revTx" presStyleIdx="1" presStyleCnt="4">
        <dgm:presLayoutVars>
          <dgm:bulletEnabled val="1"/>
        </dgm:presLayoutVars>
      </dgm:prSet>
      <dgm:spPr/>
      <dgm:t>
        <a:bodyPr/>
        <a:lstStyle/>
        <a:p>
          <a:endParaRPr lang="en-GB"/>
        </a:p>
      </dgm:t>
    </dgm:pt>
    <dgm:pt modelId="{4F220900-EED8-45AE-934B-20F4D6BB48C2}" type="pres">
      <dgm:prSet presAssocID="{720EBD2F-D21D-4CED-8ACC-204C944E2471}" presName="sibTrans" presStyleLbl="node1" presStyleIdx="1" presStyleCnt="4"/>
      <dgm:spPr/>
      <dgm:t>
        <a:bodyPr/>
        <a:lstStyle/>
        <a:p>
          <a:endParaRPr lang="en-GB"/>
        </a:p>
      </dgm:t>
    </dgm:pt>
    <dgm:pt modelId="{1077B005-EAF6-45C5-ADA6-C53F467B30BB}" type="pres">
      <dgm:prSet presAssocID="{417033FE-7F9B-4161-B149-4194C6BD094C}" presName="dummy" presStyleCnt="0"/>
      <dgm:spPr/>
    </dgm:pt>
    <dgm:pt modelId="{F3903EA6-095A-4D3B-8728-3BC78EE5D32D}" type="pres">
      <dgm:prSet presAssocID="{417033FE-7F9B-4161-B149-4194C6BD094C}" presName="node" presStyleLbl="revTx" presStyleIdx="2" presStyleCnt="4">
        <dgm:presLayoutVars>
          <dgm:bulletEnabled val="1"/>
        </dgm:presLayoutVars>
      </dgm:prSet>
      <dgm:spPr/>
      <dgm:t>
        <a:bodyPr/>
        <a:lstStyle/>
        <a:p>
          <a:endParaRPr lang="en-GB"/>
        </a:p>
      </dgm:t>
    </dgm:pt>
    <dgm:pt modelId="{D9235C85-57F0-46CE-9DB4-FC902775C139}" type="pres">
      <dgm:prSet presAssocID="{80AC5A28-D1B3-4377-9880-640A24165048}" presName="sibTrans" presStyleLbl="node1" presStyleIdx="2" presStyleCnt="4"/>
      <dgm:spPr/>
      <dgm:t>
        <a:bodyPr/>
        <a:lstStyle/>
        <a:p>
          <a:endParaRPr lang="en-GB"/>
        </a:p>
      </dgm:t>
    </dgm:pt>
    <dgm:pt modelId="{2638F0D9-A969-4834-A469-057BEF9A79CE}" type="pres">
      <dgm:prSet presAssocID="{7C285817-1A94-4544-A024-8BDD10763103}" presName="dummy" presStyleCnt="0"/>
      <dgm:spPr/>
    </dgm:pt>
    <dgm:pt modelId="{B8BE1D59-AF5A-4EE5-B7E6-A97635473181}" type="pres">
      <dgm:prSet presAssocID="{7C285817-1A94-4544-A024-8BDD10763103}" presName="node" presStyleLbl="revTx" presStyleIdx="3" presStyleCnt="4">
        <dgm:presLayoutVars>
          <dgm:bulletEnabled val="1"/>
        </dgm:presLayoutVars>
      </dgm:prSet>
      <dgm:spPr/>
      <dgm:t>
        <a:bodyPr/>
        <a:lstStyle/>
        <a:p>
          <a:endParaRPr lang="en-GB"/>
        </a:p>
      </dgm:t>
    </dgm:pt>
    <dgm:pt modelId="{C8BB112F-7B0D-495E-A732-10E6A8DA78B0}" type="pres">
      <dgm:prSet presAssocID="{EFC4E900-EE3E-4647-940A-5A680D9A1A3C}" presName="sibTrans" presStyleLbl="node1" presStyleIdx="3" presStyleCnt="4"/>
      <dgm:spPr/>
      <dgm:t>
        <a:bodyPr/>
        <a:lstStyle/>
        <a:p>
          <a:endParaRPr lang="en-GB"/>
        </a:p>
      </dgm:t>
    </dgm:pt>
  </dgm:ptLst>
  <dgm:cxnLst>
    <dgm:cxn modelId="{35B6C910-6E11-418D-8204-4DB9F5AFA494}" type="presOf" srcId="{AE4A409B-C014-48F9-AFEF-97AA0D301B7A}" destId="{F90C3EE8-77CB-43B4-87E4-E50AE4CC8F9B}" srcOrd="0" destOrd="0" presId="urn:microsoft.com/office/officeart/2005/8/layout/cycle1"/>
    <dgm:cxn modelId="{81301F04-F9FB-4255-9B72-5D8F9D0A3060}" srcId="{1B457CFB-DFE6-4E53-AC5C-A2C25211FE2F}" destId="{7C285817-1A94-4544-A024-8BDD10763103}" srcOrd="3" destOrd="0" parTransId="{CFE7BE22-B431-45EB-91E1-178981987348}" sibTransId="{EFC4E900-EE3E-4647-940A-5A680D9A1A3C}"/>
    <dgm:cxn modelId="{97E95C50-F2B9-4249-A435-425AAEBBDCE5}" type="presOf" srcId="{C9502212-8B8A-4E2D-942A-D0E7FA131FCD}" destId="{7C5B2FAD-52B4-4926-B6E0-FA2D11846CD8}" srcOrd="0" destOrd="0" presId="urn:microsoft.com/office/officeart/2005/8/layout/cycle1"/>
    <dgm:cxn modelId="{50FD9013-A67C-4E7B-9433-E6A7D4A3193A}" srcId="{1B457CFB-DFE6-4E53-AC5C-A2C25211FE2F}" destId="{CE0A5858-FAF1-4374-8239-43189FFAA900}" srcOrd="0" destOrd="0" parTransId="{0928F847-53FC-4759-A7E8-3EEB6FA44DAE}" sibTransId="{AE4A409B-C014-48F9-AFEF-97AA0D301B7A}"/>
    <dgm:cxn modelId="{8B67CB86-40EB-4234-BE94-EA58735BEB8D}" srcId="{1B457CFB-DFE6-4E53-AC5C-A2C25211FE2F}" destId="{C9502212-8B8A-4E2D-942A-D0E7FA131FCD}" srcOrd="1" destOrd="0" parTransId="{716D00DD-3624-4448-85E6-7C858BB1B8FD}" sibTransId="{720EBD2F-D21D-4CED-8ACC-204C944E2471}"/>
    <dgm:cxn modelId="{02EA267B-1E8F-4849-8CDA-BCE55C83B5E9}" srcId="{1B457CFB-DFE6-4E53-AC5C-A2C25211FE2F}" destId="{417033FE-7F9B-4161-B149-4194C6BD094C}" srcOrd="2" destOrd="0" parTransId="{A90B9013-AA8C-439B-B089-7FAEECEEE18A}" sibTransId="{80AC5A28-D1B3-4377-9880-640A24165048}"/>
    <dgm:cxn modelId="{8FB5456B-F631-4186-BF4A-DF36BCBA82F4}" type="presOf" srcId="{720EBD2F-D21D-4CED-8ACC-204C944E2471}" destId="{4F220900-EED8-45AE-934B-20F4D6BB48C2}" srcOrd="0" destOrd="0" presId="urn:microsoft.com/office/officeart/2005/8/layout/cycle1"/>
    <dgm:cxn modelId="{89F26AEE-145A-47A2-9E3C-DCF802E69D83}" type="presOf" srcId="{7C285817-1A94-4544-A024-8BDD10763103}" destId="{B8BE1D59-AF5A-4EE5-B7E6-A97635473181}" srcOrd="0" destOrd="0" presId="urn:microsoft.com/office/officeart/2005/8/layout/cycle1"/>
    <dgm:cxn modelId="{88F453DE-D109-4E99-8346-63D3538FC6ED}" type="presOf" srcId="{EFC4E900-EE3E-4647-940A-5A680D9A1A3C}" destId="{C8BB112F-7B0D-495E-A732-10E6A8DA78B0}" srcOrd="0" destOrd="0" presId="urn:microsoft.com/office/officeart/2005/8/layout/cycle1"/>
    <dgm:cxn modelId="{163A77D7-60F5-4640-A8E5-DBE5D5E698D9}" type="presOf" srcId="{1B457CFB-DFE6-4E53-AC5C-A2C25211FE2F}" destId="{8421322F-7C90-41ED-BA7B-13756824EFBF}" srcOrd="0" destOrd="0" presId="urn:microsoft.com/office/officeart/2005/8/layout/cycle1"/>
    <dgm:cxn modelId="{B58D8875-CA31-44BA-9E65-AC7FE31CFB67}" type="presOf" srcId="{417033FE-7F9B-4161-B149-4194C6BD094C}" destId="{F3903EA6-095A-4D3B-8728-3BC78EE5D32D}" srcOrd="0" destOrd="0" presId="urn:microsoft.com/office/officeart/2005/8/layout/cycle1"/>
    <dgm:cxn modelId="{55A186D4-1EE8-45E1-B1A7-F1888BB7C1E7}" type="presOf" srcId="{CE0A5858-FAF1-4374-8239-43189FFAA900}" destId="{C84B3883-95B5-4BB5-98BA-CFFF1B099B44}" srcOrd="0" destOrd="0" presId="urn:microsoft.com/office/officeart/2005/8/layout/cycle1"/>
    <dgm:cxn modelId="{3FEAE873-5FFA-4D3B-9997-2D5B7F1652A9}" type="presOf" srcId="{80AC5A28-D1B3-4377-9880-640A24165048}" destId="{D9235C85-57F0-46CE-9DB4-FC902775C139}" srcOrd="0" destOrd="0" presId="urn:microsoft.com/office/officeart/2005/8/layout/cycle1"/>
    <dgm:cxn modelId="{07C5816A-7204-4B1A-877D-EF4B63C75AD3}" type="presParOf" srcId="{8421322F-7C90-41ED-BA7B-13756824EFBF}" destId="{AC67B54F-FEC2-4FF4-8F78-EE338D1EE931}" srcOrd="0" destOrd="0" presId="urn:microsoft.com/office/officeart/2005/8/layout/cycle1"/>
    <dgm:cxn modelId="{E9B0CC02-6E24-41BF-8C9B-8A3234C912ED}" type="presParOf" srcId="{8421322F-7C90-41ED-BA7B-13756824EFBF}" destId="{C84B3883-95B5-4BB5-98BA-CFFF1B099B44}" srcOrd="1" destOrd="0" presId="urn:microsoft.com/office/officeart/2005/8/layout/cycle1"/>
    <dgm:cxn modelId="{0CB3F737-B827-45D3-8720-4E625B33DBBA}" type="presParOf" srcId="{8421322F-7C90-41ED-BA7B-13756824EFBF}" destId="{F90C3EE8-77CB-43B4-87E4-E50AE4CC8F9B}" srcOrd="2" destOrd="0" presId="urn:microsoft.com/office/officeart/2005/8/layout/cycle1"/>
    <dgm:cxn modelId="{88DAC70F-B343-4640-82F8-F44A46E359E3}" type="presParOf" srcId="{8421322F-7C90-41ED-BA7B-13756824EFBF}" destId="{A3F98216-44EE-4750-840A-C84942474651}" srcOrd="3" destOrd="0" presId="urn:microsoft.com/office/officeart/2005/8/layout/cycle1"/>
    <dgm:cxn modelId="{BD93E964-4B9C-4CD2-BF81-2334992F42B0}" type="presParOf" srcId="{8421322F-7C90-41ED-BA7B-13756824EFBF}" destId="{7C5B2FAD-52B4-4926-B6E0-FA2D11846CD8}" srcOrd="4" destOrd="0" presId="urn:microsoft.com/office/officeart/2005/8/layout/cycle1"/>
    <dgm:cxn modelId="{DAB4FE64-9805-4D70-A161-6889566606E1}" type="presParOf" srcId="{8421322F-7C90-41ED-BA7B-13756824EFBF}" destId="{4F220900-EED8-45AE-934B-20F4D6BB48C2}" srcOrd="5" destOrd="0" presId="urn:microsoft.com/office/officeart/2005/8/layout/cycle1"/>
    <dgm:cxn modelId="{D29EEF61-1B78-4313-A30D-6AE63561FFE5}" type="presParOf" srcId="{8421322F-7C90-41ED-BA7B-13756824EFBF}" destId="{1077B005-EAF6-45C5-ADA6-C53F467B30BB}" srcOrd="6" destOrd="0" presId="urn:microsoft.com/office/officeart/2005/8/layout/cycle1"/>
    <dgm:cxn modelId="{5D18DB04-763D-43D9-9D5C-94DF68BB4C9E}" type="presParOf" srcId="{8421322F-7C90-41ED-BA7B-13756824EFBF}" destId="{F3903EA6-095A-4D3B-8728-3BC78EE5D32D}" srcOrd="7" destOrd="0" presId="urn:microsoft.com/office/officeart/2005/8/layout/cycle1"/>
    <dgm:cxn modelId="{1704560C-2CBF-4784-A898-FD6DE6B34B16}" type="presParOf" srcId="{8421322F-7C90-41ED-BA7B-13756824EFBF}" destId="{D9235C85-57F0-46CE-9DB4-FC902775C139}" srcOrd="8" destOrd="0" presId="urn:microsoft.com/office/officeart/2005/8/layout/cycle1"/>
    <dgm:cxn modelId="{9D646A4D-707B-4CF8-98F3-5C057B433554}" type="presParOf" srcId="{8421322F-7C90-41ED-BA7B-13756824EFBF}" destId="{2638F0D9-A969-4834-A469-057BEF9A79CE}" srcOrd="9" destOrd="0" presId="urn:microsoft.com/office/officeart/2005/8/layout/cycle1"/>
    <dgm:cxn modelId="{716BBA7C-711B-4D97-9F7B-C99B0958026B}" type="presParOf" srcId="{8421322F-7C90-41ED-BA7B-13756824EFBF}" destId="{B8BE1D59-AF5A-4EE5-B7E6-A97635473181}" srcOrd="10" destOrd="0" presId="urn:microsoft.com/office/officeart/2005/8/layout/cycle1"/>
    <dgm:cxn modelId="{7AA24D80-AB08-477A-BF64-495BFFE6CC81}" type="presParOf" srcId="{8421322F-7C90-41ED-BA7B-13756824EFBF}" destId="{C8BB112F-7B0D-495E-A732-10E6A8DA78B0}"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B3883-95B5-4BB5-98BA-CFFF1B099B44}">
      <dsp:nvSpPr>
        <dsp:cNvPr id="0" name=""/>
        <dsp:cNvSpPr/>
      </dsp:nvSpPr>
      <dsp:spPr>
        <a:xfrm>
          <a:off x="3358608" y="61876"/>
          <a:ext cx="991508" cy="991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t>Wealthy men would buy a share in the company</a:t>
          </a:r>
          <a:endParaRPr lang="en-GB" sz="1300" kern="1200" dirty="0"/>
        </a:p>
      </dsp:txBody>
      <dsp:txXfrm>
        <a:off x="3358608" y="61876"/>
        <a:ext cx="991508" cy="991508"/>
      </dsp:txXfrm>
    </dsp:sp>
    <dsp:sp modelId="{F90C3EE8-77CB-43B4-87E4-E50AE4CC8F9B}">
      <dsp:nvSpPr>
        <dsp:cNvPr id="0" name=""/>
        <dsp:cNvSpPr/>
      </dsp:nvSpPr>
      <dsp:spPr>
        <a:xfrm>
          <a:off x="1613131" y="-422"/>
          <a:ext cx="2799285" cy="2799285"/>
        </a:xfrm>
        <a:prstGeom prst="circularArrow">
          <a:avLst>
            <a:gd name="adj1" fmla="val 6907"/>
            <a:gd name="adj2" fmla="val 465737"/>
            <a:gd name="adj3" fmla="val 547794"/>
            <a:gd name="adj4" fmla="val 20586468"/>
            <a:gd name="adj5" fmla="val 8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5B2FAD-52B4-4926-B6E0-FA2D11846CD8}">
      <dsp:nvSpPr>
        <dsp:cNvPr id="0" name=""/>
        <dsp:cNvSpPr/>
      </dsp:nvSpPr>
      <dsp:spPr>
        <a:xfrm>
          <a:off x="3358608" y="1745054"/>
          <a:ext cx="991508" cy="991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t>Capital money used to build colonies</a:t>
          </a:r>
          <a:endParaRPr lang="en-GB" sz="1300" kern="1200" dirty="0"/>
        </a:p>
      </dsp:txBody>
      <dsp:txXfrm>
        <a:off x="3358608" y="1745054"/>
        <a:ext cx="991508" cy="991508"/>
      </dsp:txXfrm>
    </dsp:sp>
    <dsp:sp modelId="{4F220900-EED8-45AE-934B-20F4D6BB48C2}">
      <dsp:nvSpPr>
        <dsp:cNvPr id="0" name=""/>
        <dsp:cNvSpPr/>
      </dsp:nvSpPr>
      <dsp:spPr>
        <a:xfrm>
          <a:off x="1613131" y="-422"/>
          <a:ext cx="2799285" cy="2799285"/>
        </a:xfrm>
        <a:prstGeom prst="circularArrow">
          <a:avLst>
            <a:gd name="adj1" fmla="val 6907"/>
            <a:gd name="adj2" fmla="val 465737"/>
            <a:gd name="adj3" fmla="val 5947794"/>
            <a:gd name="adj4" fmla="val 4386468"/>
            <a:gd name="adj5" fmla="val 8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03EA6-095A-4D3B-8728-3BC78EE5D32D}">
      <dsp:nvSpPr>
        <dsp:cNvPr id="0" name=""/>
        <dsp:cNvSpPr/>
      </dsp:nvSpPr>
      <dsp:spPr>
        <a:xfrm>
          <a:off x="1675430" y="1745054"/>
          <a:ext cx="991508" cy="991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t>Colony  returned a profit to repay investors</a:t>
          </a:r>
          <a:endParaRPr lang="en-GB" sz="1300" kern="1200" dirty="0"/>
        </a:p>
      </dsp:txBody>
      <dsp:txXfrm>
        <a:off x="1675430" y="1745054"/>
        <a:ext cx="991508" cy="991508"/>
      </dsp:txXfrm>
    </dsp:sp>
    <dsp:sp modelId="{D9235C85-57F0-46CE-9DB4-FC902775C139}">
      <dsp:nvSpPr>
        <dsp:cNvPr id="0" name=""/>
        <dsp:cNvSpPr/>
      </dsp:nvSpPr>
      <dsp:spPr>
        <a:xfrm>
          <a:off x="1613131" y="-422"/>
          <a:ext cx="2799285" cy="2799285"/>
        </a:xfrm>
        <a:prstGeom prst="circularArrow">
          <a:avLst>
            <a:gd name="adj1" fmla="val 6907"/>
            <a:gd name="adj2" fmla="val 465737"/>
            <a:gd name="adj3" fmla="val 11347794"/>
            <a:gd name="adj4" fmla="val 9786468"/>
            <a:gd name="adj5" fmla="val 8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BE1D59-AF5A-4EE5-B7E6-A97635473181}">
      <dsp:nvSpPr>
        <dsp:cNvPr id="0" name=""/>
        <dsp:cNvSpPr/>
      </dsp:nvSpPr>
      <dsp:spPr>
        <a:xfrm>
          <a:off x="1675430" y="61876"/>
          <a:ext cx="991508" cy="991508"/>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GB" sz="1300" kern="1200" dirty="0"/>
        </a:p>
      </dsp:txBody>
      <dsp:txXfrm>
        <a:off x="1675430" y="61876"/>
        <a:ext cx="991508" cy="991508"/>
      </dsp:txXfrm>
    </dsp:sp>
    <dsp:sp modelId="{C8BB112F-7B0D-495E-A732-10E6A8DA78B0}">
      <dsp:nvSpPr>
        <dsp:cNvPr id="0" name=""/>
        <dsp:cNvSpPr/>
      </dsp:nvSpPr>
      <dsp:spPr>
        <a:xfrm>
          <a:off x="1613131" y="-422"/>
          <a:ext cx="2799285" cy="2799285"/>
        </a:xfrm>
        <a:prstGeom prst="circularArrow">
          <a:avLst>
            <a:gd name="adj1" fmla="val 6907"/>
            <a:gd name="adj2" fmla="val 465737"/>
            <a:gd name="adj3" fmla="val 16747794"/>
            <a:gd name="adj4" fmla="val 15186468"/>
            <a:gd name="adj5" fmla="val 805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B3883-95B5-4BB5-98BA-CFFF1B099B44}">
      <dsp:nvSpPr>
        <dsp:cNvPr id="0" name=""/>
        <dsp:cNvSpPr/>
      </dsp:nvSpPr>
      <dsp:spPr>
        <a:xfrm>
          <a:off x="4273564" y="123970"/>
          <a:ext cx="1961480" cy="196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GB" sz="2700" kern="1200" dirty="0" smtClean="0"/>
            <a:t>Wealthy men would buy a share in the company</a:t>
          </a:r>
          <a:endParaRPr lang="en-GB" sz="2700" kern="1200" dirty="0"/>
        </a:p>
      </dsp:txBody>
      <dsp:txXfrm>
        <a:off x="4273564" y="123970"/>
        <a:ext cx="1961480" cy="1961480"/>
      </dsp:txXfrm>
    </dsp:sp>
    <dsp:sp modelId="{F90C3EE8-77CB-43B4-87E4-E50AE4CC8F9B}">
      <dsp:nvSpPr>
        <dsp:cNvPr id="0" name=""/>
        <dsp:cNvSpPr/>
      </dsp:nvSpPr>
      <dsp:spPr>
        <a:xfrm>
          <a:off x="814007" y="-392"/>
          <a:ext cx="5545401" cy="5545401"/>
        </a:xfrm>
        <a:prstGeom prst="circularArrow">
          <a:avLst>
            <a:gd name="adj1" fmla="val 6897"/>
            <a:gd name="adj2" fmla="val 464982"/>
            <a:gd name="adj3" fmla="val 550971"/>
            <a:gd name="adj4" fmla="val 20584046"/>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5B2FAD-52B4-4926-B6E0-FA2D11846CD8}">
      <dsp:nvSpPr>
        <dsp:cNvPr id="0" name=""/>
        <dsp:cNvSpPr/>
      </dsp:nvSpPr>
      <dsp:spPr>
        <a:xfrm>
          <a:off x="4273564" y="3459164"/>
          <a:ext cx="1961480" cy="196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GB" sz="2700" kern="1200" dirty="0" smtClean="0"/>
            <a:t>Capital money used to build colonies</a:t>
          </a:r>
          <a:endParaRPr lang="en-GB" sz="2700" kern="1200" dirty="0"/>
        </a:p>
      </dsp:txBody>
      <dsp:txXfrm>
        <a:off x="4273564" y="3459164"/>
        <a:ext cx="1961480" cy="1961480"/>
      </dsp:txXfrm>
    </dsp:sp>
    <dsp:sp modelId="{4F220900-EED8-45AE-934B-20F4D6BB48C2}">
      <dsp:nvSpPr>
        <dsp:cNvPr id="0" name=""/>
        <dsp:cNvSpPr/>
      </dsp:nvSpPr>
      <dsp:spPr>
        <a:xfrm>
          <a:off x="814007" y="-392"/>
          <a:ext cx="5545401" cy="5545401"/>
        </a:xfrm>
        <a:prstGeom prst="circularArrow">
          <a:avLst>
            <a:gd name="adj1" fmla="val 6897"/>
            <a:gd name="adj2" fmla="val 464982"/>
            <a:gd name="adj3" fmla="val 5950971"/>
            <a:gd name="adj4" fmla="val 4384046"/>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03EA6-095A-4D3B-8728-3BC78EE5D32D}">
      <dsp:nvSpPr>
        <dsp:cNvPr id="0" name=""/>
        <dsp:cNvSpPr/>
      </dsp:nvSpPr>
      <dsp:spPr>
        <a:xfrm>
          <a:off x="938370" y="3459164"/>
          <a:ext cx="1961480" cy="196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GB" sz="2700" kern="1200" dirty="0" smtClean="0"/>
            <a:t>Colony  returned a profit to repay investors</a:t>
          </a:r>
          <a:endParaRPr lang="en-GB" sz="2700" kern="1200" dirty="0"/>
        </a:p>
      </dsp:txBody>
      <dsp:txXfrm>
        <a:off x="938370" y="3459164"/>
        <a:ext cx="1961480" cy="1961480"/>
      </dsp:txXfrm>
    </dsp:sp>
    <dsp:sp modelId="{D9235C85-57F0-46CE-9DB4-FC902775C139}">
      <dsp:nvSpPr>
        <dsp:cNvPr id="0" name=""/>
        <dsp:cNvSpPr/>
      </dsp:nvSpPr>
      <dsp:spPr>
        <a:xfrm>
          <a:off x="814007" y="-392"/>
          <a:ext cx="5545401" cy="5545401"/>
        </a:xfrm>
        <a:prstGeom prst="circularArrow">
          <a:avLst>
            <a:gd name="adj1" fmla="val 6897"/>
            <a:gd name="adj2" fmla="val 464982"/>
            <a:gd name="adj3" fmla="val 11350971"/>
            <a:gd name="adj4" fmla="val 9784046"/>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BE1D59-AF5A-4EE5-B7E6-A97635473181}">
      <dsp:nvSpPr>
        <dsp:cNvPr id="0" name=""/>
        <dsp:cNvSpPr/>
      </dsp:nvSpPr>
      <dsp:spPr>
        <a:xfrm>
          <a:off x="938370" y="123970"/>
          <a:ext cx="1961480" cy="1961480"/>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GB" sz="2700" kern="1200" dirty="0"/>
        </a:p>
      </dsp:txBody>
      <dsp:txXfrm>
        <a:off x="938370" y="123970"/>
        <a:ext cx="1961480" cy="1961480"/>
      </dsp:txXfrm>
    </dsp:sp>
    <dsp:sp modelId="{C8BB112F-7B0D-495E-A732-10E6A8DA78B0}">
      <dsp:nvSpPr>
        <dsp:cNvPr id="0" name=""/>
        <dsp:cNvSpPr/>
      </dsp:nvSpPr>
      <dsp:spPr>
        <a:xfrm>
          <a:off x="814007" y="-392"/>
          <a:ext cx="5545401" cy="5545401"/>
        </a:xfrm>
        <a:prstGeom prst="circularArrow">
          <a:avLst>
            <a:gd name="adj1" fmla="val 6897"/>
            <a:gd name="adj2" fmla="val 464982"/>
            <a:gd name="adj3" fmla="val 16750971"/>
            <a:gd name="adj4" fmla="val 15184046"/>
            <a:gd name="adj5" fmla="val 804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978E4AC-534B-448F-93F0-7ECF7FB37DBF}" type="datetimeFigureOut">
              <a:rPr lang="en-GB" smtClean="0"/>
              <a:t>06/03/2018</a:t>
            </a:fld>
            <a:endParaRPr lang="en-GB"/>
          </a:p>
        </p:txBody>
      </p:sp>
      <p:sp>
        <p:nvSpPr>
          <p:cNvPr id="4" name="Slide Image Placeholder 3"/>
          <p:cNvSpPr>
            <a:spLocks noGrp="1" noRot="1" noChangeAspect="1"/>
          </p:cNvSpPr>
          <p:nvPr>
            <p:ph type="sldImg" idx="2"/>
          </p:nvPr>
        </p:nvSpPr>
        <p:spPr>
          <a:xfrm>
            <a:off x="2005013" y="746125"/>
            <a:ext cx="2795587"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326CC9A-A24E-4DD3-8866-E3522874D47F}" type="slidenum">
              <a:rPr lang="en-GB" smtClean="0"/>
              <a:t>‹#›</a:t>
            </a:fld>
            <a:endParaRPr lang="en-GB"/>
          </a:p>
        </p:txBody>
      </p:sp>
    </p:spTree>
    <p:extLst>
      <p:ext uri="{BB962C8B-B14F-4D97-AF65-F5344CB8AC3E}">
        <p14:creationId xmlns:p14="http://schemas.microsoft.com/office/powerpoint/2010/main" val="1188003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15673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73551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4259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405692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59826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626221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F2E0B4-2258-43E6-8A24-749C6B2847AC}"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185029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F2E0B4-2258-43E6-8A24-749C6B2847AC}"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56903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F2E0B4-2258-43E6-8A24-749C6B2847AC}"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029915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2E0B4-2258-43E6-8A24-749C6B2847AC}"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60647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07117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030280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67589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1772754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740888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009994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317667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934478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9D9723-9CD9-4BFB-9A98-179D0717CCCE}"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060636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9D9723-9CD9-4BFB-9A98-179D0717CCCE}"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3596900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9D9723-9CD9-4BFB-9A98-179D0717CCCE}"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71248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D9723-9CD9-4BFB-9A98-179D0717CCCE}"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12624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079FE-A20A-433C-A850-1BBA14B54A77}"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684536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714656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155320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1332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2664096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559198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480422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65203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17D0D7-A335-4257-8543-23A954BD5DB4}"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727058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17D0D7-A335-4257-8543-23A954BD5DB4}"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533094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17D0D7-A335-4257-8543-23A954BD5DB4}"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3341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2079FE-A20A-433C-A850-1BBA14B54A77}"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521686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7D0D7-A335-4257-8543-23A954BD5DB4}"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092832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8781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963239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29638351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151029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693765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13919387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532629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7AF4CD-D4AF-43EF-9585-311E5BFD0FDA}"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684201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7AF4CD-D4AF-43EF-9585-311E5BFD0FDA}"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73359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2079FE-A20A-433C-A850-1BBA14B54A77}" type="datetimeFigureOut">
              <a:rPr lang="en-GB" smtClean="0"/>
              <a:t>06/03/2018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448874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7AF4CD-D4AF-43EF-9585-311E5BFD0FDA}"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31695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AF4CD-D4AF-43EF-9585-311E5BFD0FDA}"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041403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406655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4841111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472445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06/03/2018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33670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2079FE-A20A-433C-A850-1BBA14B54A77}" type="datetimeFigureOut">
              <a:rPr lang="en-GB" smtClean="0"/>
              <a:t>06/03/2018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891846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079FE-A20A-433C-A850-1BBA14B54A77}" type="datetimeFigureOut">
              <a:rPr lang="en-GB" smtClean="0"/>
              <a:t>06/03/2018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0811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93787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06/03/2018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23312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092079FE-A20A-433C-A850-1BBA14B54A77}"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1DE38F65-0075-456C-A4C3-0C3147ED7F07}" type="slidenum">
              <a:rPr lang="en-GB" smtClean="0"/>
              <a:t>‹#›</a:t>
            </a:fld>
            <a:endParaRPr lang="en-GB"/>
          </a:p>
        </p:txBody>
      </p:sp>
    </p:spTree>
    <p:extLst>
      <p:ext uri="{BB962C8B-B14F-4D97-AF65-F5344CB8AC3E}">
        <p14:creationId xmlns:p14="http://schemas.microsoft.com/office/powerpoint/2010/main" val="2348594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9F2E0B4-2258-43E6-8A24-749C6B2847AC}"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B9641B21-3A1C-4277-A4BF-7B0C49C1CE64}" type="slidenum">
              <a:rPr lang="en-GB" smtClean="0"/>
              <a:t>‹#›</a:t>
            </a:fld>
            <a:endParaRPr lang="en-GB"/>
          </a:p>
        </p:txBody>
      </p:sp>
    </p:spTree>
    <p:extLst>
      <p:ext uri="{BB962C8B-B14F-4D97-AF65-F5344CB8AC3E}">
        <p14:creationId xmlns:p14="http://schemas.microsoft.com/office/powerpoint/2010/main" val="3070399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09D9723-9CD9-4BFB-9A98-179D0717CCCE}"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269D04BE-F7B4-422F-995B-1938FFA51C1C}" type="slidenum">
              <a:rPr lang="en-GB" smtClean="0"/>
              <a:t>‹#›</a:t>
            </a:fld>
            <a:endParaRPr lang="en-GB"/>
          </a:p>
        </p:txBody>
      </p:sp>
    </p:spTree>
    <p:extLst>
      <p:ext uri="{BB962C8B-B14F-4D97-AF65-F5344CB8AC3E}">
        <p14:creationId xmlns:p14="http://schemas.microsoft.com/office/powerpoint/2010/main" val="34525862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AF17D0D7-A335-4257-8543-23A954BD5DB4}"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D0947AD-8D48-4B80-91E4-DE54A59CBEFB}" type="slidenum">
              <a:rPr lang="en-GB" smtClean="0"/>
              <a:t>‹#›</a:t>
            </a:fld>
            <a:endParaRPr lang="en-GB"/>
          </a:p>
        </p:txBody>
      </p:sp>
    </p:spTree>
    <p:extLst>
      <p:ext uri="{BB962C8B-B14F-4D97-AF65-F5344CB8AC3E}">
        <p14:creationId xmlns:p14="http://schemas.microsoft.com/office/powerpoint/2010/main" val="5354073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507AF4CD-D4AF-43EF-9585-311E5BFD0FDA}" type="datetimeFigureOut">
              <a:rPr lang="en-GB" smtClean="0"/>
              <a:t>06/03/2018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6DE4621-727A-4601-910C-EF32F5519503}" type="slidenum">
              <a:rPr lang="en-GB" smtClean="0"/>
              <a:t>‹#›</a:t>
            </a:fld>
            <a:endParaRPr lang="en-GB"/>
          </a:p>
        </p:txBody>
      </p:sp>
    </p:spTree>
    <p:extLst>
      <p:ext uri="{BB962C8B-B14F-4D97-AF65-F5344CB8AC3E}">
        <p14:creationId xmlns:p14="http://schemas.microsoft.com/office/powerpoint/2010/main" val="40706880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64" y="755576"/>
            <a:ext cx="4176464" cy="864096"/>
          </a:xfrm>
        </p:spPr>
        <p:txBody>
          <a:bodyPr>
            <a:noAutofit/>
          </a:bodyPr>
          <a:lstStyle/>
          <a:p>
            <a:r>
              <a:rPr lang="en-GB" sz="2800" dirty="0" smtClean="0"/>
              <a:t>The Virginia Company of London</a:t>
            </a:r>
            <a:endParaRPr lang="en-GB" sz="2800" dirty="0"/>
          </a:p>
        </p:txBody>
      </p:sp>
      <p:sp>
        <p:nvSpPr>
          <p:cNvPr id="8" name="TextBox 7"/>
          <p:cNvSpPr txBox="1"/>
          <p:nvPr/>
        </p:nvSpPr>
        <p:spPr>
          <a:xfrm>
            <a:off x="545099" y="1970943"/>
            <a:ext cx="5760640" cy="369332"/>
          </a:xfrm>
          <a:prstGeom prst="rect">
            <a:avLst/>
          </a:prstGeom>
          <a:noFill/>
          <a:ln>
            <a:solidFill>
              <a:schemeClr val="tx1"/>
            </a:solidFill>
          </a:ln>
        </p:spPr>
        <p:txBody>
          <a:bodyPr wrap="square" rtlCol="0">
            <a:spAutoFit/>
          </a:bodyPr>
          <a:lstStyle/>
          <a:p>
            <a:r>
              <a:rPr lang="en-GB" dirty="0" smtClean="0"/>
              <a:t>Use the words on the following page to fill in the blanks.</a:t>
            </a:r>
            <a:endParaRPr lang="en-GB" dirty="0"/>
          </a:p>
        </p:txBody>
      </p:sp>
      <p:sp>
        <p:nvSpPr>
          <p:cNvPr id="9" name="TextBox 8"/>
          <p:cNvSpPr txBox="1"/>
          <p:nvPr/>
        </p:nvSpPr>
        <p:spPr>
          <a:xfrm>
            <a:off x="535738" y="2483768"/>
            <a:ext cx="5760640" cy="5816977"/>
          </a:xfrm>
          <a:prstGeom prst="rect">
            <a:avLst/>
          </a:prstGeom>
          <a:noFill/>
          <a:ln>
            <a:solidFill>
              <a:schemeClr val="tx1"/>
            </a:solidFill>
          </a:ln>
        </p:spPr>
        <p:txBody>
          <a:bodyPr wrap="square" rtlCol="0">
            <a:spAutoFit/>
          </a:bodyPr>
          <a:lstStyle/>
          <a:p>
            <a:r>
              <a:rPr lang="en-GB" sz="1200" dirty="0" smtClean="0"/>
              <a:t>The Virginia Company was a __________ business created on 10</a:t>
            </a:r>
            <a:r>
              <a:rPr lang="en-GB" sz="1200" baseline="30000" dirty="0" smtClean="0"/>
              <a:t>th</a:t>
            </a:r>
            <a:r>
              <a:rPr lang="en-GB" sz="1200" dirty="0" smtClean="0"/>
              <a:t> April _____. Between 1609 and _____ the Company ruled the colony of _________.</a:t>
            </a:r>
          </a:p>
          <a:p>
            <a:r>
              <a:rPr lang="en-GB" sz="1200" dirty="0" smtClean="0"/>
              <a:t>The Company was funded by joint _____________ who had invested money , giving the Company the resources it needed to start and supply a ________ in North America. The stockholders would then get a _______ of any income the colony made.  They hoped to find new materials such as _____.</a:t>
            </a:r>
          </a:p>
          <a:p>
            <a:r>
              <a:rPr lang="en-GB" sz="1200" dirty="0" smtClean="0"/>
              <a:t>The Company was managed by a __________ and all matters were decided upon by ________ officers. Although each colony in America was to be __________ by a council in London on a day-to-day basis, the council was __________ to the ______. King __________ had granted the Virginia Company a royal charter for __________________ in 1606.</a:t>
            </a:r>
          </a:p>
          <a:p>
            <a:r>
              <a:rPr lang="en-GB" sz="1200" dirty="0" smtClean="0"/>
              <a:t>The Virginia Company of London were able to create colonies between ___________ degrees north latitude on the Eastern coast. And the Virginia Company of __________ were  able to settle 38 and 45 degrees north latitude. In the intersecting area, colonies could not be inside _____ miles of each other.</a:t>
            </a:r>
          </a:p>
          <a:p>
            <a:r>
              <a:rPr lang="en-GB" sz="1200" dirty="0" smtClean="0"/>
              <a:t>Between 1601 and 1609 _________ stockholders had little say on what happened in Virginia. However, in 1609, a charter was created which changed the Company to a ___________ and allowed it to sell _______ to the _______. </a:t>
            </a:r>
          </a:p>
          <a:p>
            <a:r>
              <a:rPr lang="en-GB" sz="1200" dirty="0" smtClean="0"/>
              <a:t>In 1612, a second _________ gave the Company more power. It now worked on the joint running of land and ___________ from English taxes. This meant better __________ for stockholders.</a:t>
            </a:r>
          </a:p>
          <a:p>
            <a:r>
              <a:rPr lang="en-GB" sz="1200" dirty="0" smtClean="0"/>
              <a:t>In 1619, the Company implemented its Orders and Constitutions, which made sure their work was ________. They began letting private _______________ and encouraged _____________ to support to the production of trade goods. But one deputy governor ____________ the company for his own profit. Other issues, such as the growing ________ rate in the settlements, failing trades, and the Indian Massacre of 1622, meant the Company was no longer ___________. </a:t>
            </a:r>
          </a:p>
          <a:p>
            <a:r>
              <a:rPr lang="en-GB" sz="1200" dirty="0" smtClean="0"/>
              <a:t>On the 17</a:t>
            </a:r>
            <a:r>
              <a:rPr lang="en-GB" sz="1200" baseline="30000" dirty="0" smtClean="0"/>
              <a:t>th</a:t>
            </a:r>
            <a:r>
              <a:rPr lang="en-GB" sz="1200" dirty="0" smtClean="0"/>
              <a:t> April 1623, the head of the committee, __________________, had to justify the Virginia Company to the __________________. Finding the settlements in America to be vulnerable and unprepared, the Company was declared ____________ on 24</a:t>
            </a:r>
            <a:r>
              <a:rPr lang="en-GB" sz="1200" baseline="30000" dirty="0" smtClean="0"/>
              <a:t>th</a:t>
            </a:r>
            <a:r>
              <a:rPr lang="en-GB" sz="1200" dirty="0" smtClean="0"/>
              <a:t> May 1624. Virginia became a royal colony, but retained the right to ______________. </a:t>
            </a:r>
          </a:p>
        </p:txBody>
      </p:sp>
    </p:spTree>
    <p:extLst>
      <p:ext uri="{BB962C8B-B14F-4D97-AF65-F5344CB8AC3E}">
        <p14:creationId xmlns:p14="http://schemas.microsoft.com/office/powerpoint/2010/main" val="3105116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80" y="724218"/>
            <a:ext cx="4176464" cy="864096"/>
          </a:xfrm>
        </p:spPr>
        <p:txBody>
          <a:bodyPr>
            <a:noAutofit/>
          </a:bodyPr>
          <a:lstStyle/>
          <a:p>
            <a:r>
              <a:rPr lang="en-GB" sz="2800" dirty="0" smtClean="0"/>
              <a:t>The Virginia Company of London</a:t>
            </a:r>
            <a:endParaRPr lang="en-GB" sz="2800" dirty="0"/>
          </a:p>
        </p:txBody>
      </p:sp>
      <p:sp>
        <p:nvSpPr>
          <p:cNvPr id="8" name="TextBox 7"/>
          <p:cNvSpPr txBox="1"/>
          <p:nvPr/>
        </p:nvSpPr>
        <p:spPr>
          <a:xfrm>
            <a:off x="620688" y="2033136"/>
            <a:ext cx="5688632" cy="369332"/>
          </a:xfrm>
          <a:prstGeom prst="rect">
            <a:avLst/>
          </a:prstGeom>
          <a:noFill/>
          <a:ln>
            <a:solidFill>
              <a:schemeClr val="tx1"/>
            </a:solidFill>
          </a:ln>
        </p:spPr>
        <p:txBody>
          <a:bodyPr wrap="square" rtlCol="0">
            <a:spAutoFit/>
          </a:bodyPr>
          <a:lstStyle/>
          <a:p>
            <a:r>
              <a:rPr lang="en-GB" dirty="0" smtClean="0"/>
              <a:t>Use the words to fill in the blanks.</a:t>
            </a:r>
            <a:endParaRPr lang="en-GB" dirty="0"/>
          </a:p>
        </p:txBody>
      </p:sp>
      <p:sp>
        <p:nvSpPr>
          <p:cNvPr id="4" name="Rectangle 3"/>
          <p:cNvSpPr/>
          <p:nvPr/>
        </p:nvSpPr>
        <p:spPr>
          <a:xfrm>
            <a:off x="620688" y="2555777"/>
            <a:ext cx="5688632" cy="4824535"/>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GB" sz="1600" dirty="0" smtClean="0"/>
          </a:p>
          <a:p>
            <a:r>
              <a:rPr lang="en-GB" sz="1600" dirty="0" smtClean="0"/>
              <a:t>1606			Virginia</a:t>
            </a:r>
          </a:p>
          <a:p>
            <a:r>
              <a:rPr lang="en-GB" sz="1600" dirty="0" smtClean="0"/>
              <a:t>Colony			Elected</a:t>
            </a:r>
          </a:p>
          <a:p>
            <a:r>
              <a:rPr lang="en-GB" sz="1600" dirty="0" smtClean="0"/>
              <a:t>King</a:t>
            </a:r>
            <a:r>
              <a:rPr lang="en-GB" sz="1600" dirty="0"/>
              <a:t>	</a:t>
            </a:r>
            <a:r>
              <a:rPr lang="en-GB" sz="1600" dirty="0" smtClean="0"/>
              <a:t>		Privy council</a:t>
            </a:r>
          </a:p>
          <a:p>
            <a:r>
              <a:rPr lang="en-GB" sz="1600" dirty="0" smtClean="0"/>
              <a:t>34 and 41			Corporation</a:t>
            </a:r>
          </a:p>
          <a:p>
            <a:r>
              <a:rPr lang="en-GB" sz="1600" dirty="0" smtClean="0"/>
              <a:t>Rewards			Death</a:t>
            </a:r>
          </a:p>
          <a:p>
            <a:r>
              <a:rPr lang="en-GB" sz="1600" dirty="0" smtClean="0"/>
              <a:t>Self govern		Legal</a:t>
            </a:r>
          </a:p>
          <a:p>
            <a:r>
              <a:rPr lang="en-GB" sz="1600" dirty="0" smtClean="0"/>
              <a:t>Commercial		Gold</a:t>
            </a:r>
          </a:p>
          <a:p>
            <a:r>
              <a:rPr lang="en-GB" sz="1600" dirty="0" smtClean="0"/>
              <a:t>James I			100</a:t>
            </a:r>
          </a:p>
          <a:p>
            <a:r>
              <a:rPr lang="en-GB" sz="1600" dirty="0" smtClean="0"/>
              <a:t>Immunity			Settlements</a:t>
            </a:r>
          </a:p>
          <a:p>
            <a:r>
              <a:rPr lang="en-GB" sz="1600" dirty="0" smtClean="0"/>
              <a:t>Public			1624</a:t>
            </a:r>
          </a:p>
          <a:p>
            <a:r>
              <a:rPr lang="en-GB" sz="1600" dirty="0" smtClean="0"/>
              <a:t>Share			Treasurer</a:t>
            </a:r>
          </a:p>
          <a:p>
            <a:r>
              <a:rPr lang="en-GB" sz="1600" dirty="0" smtClean="0"/>
              <a:t>Emigration			Charter</a:t>
            </a:r>
          </a:p>
          <a:p>
            <a:r>
              <a:rPr lang="en-GB" sz="1600" dirty="0" smtClean="0"/>
              <a:t>Exploited			Colonial venture</a:t>
            </a:r>
          </a:p>
          <a:p>
            <a:r>
              <a:rPr lang="en-GB" sz="1600" dirty="0" smtClean="0"/>
              <a:t>Stockholders		Secondary</a:t>
            </a:r>
          </a:p>
          <a:p>
            <a:r>
              <a:rPr lang="en-GB" sz="1600" dirty="0" smtClean="0"/>
              <a:t>Governed			Lord Cavendish</a:t>
            </a:r>
          </a:p>
          <a:p>
            <a:r>
              <a:rPr lang="en-GB" sz="1600" dirty="0" smtClean="0"/>
              <a:t>Plymouth			Stock</a:t>
            </a:r>
          </a:p>
          <a:p>
            <a:r>
              <a:rPr lang="en-GB" sz="1600" dirty="0" smtClean="0"/>
              <a:t>Private			Profitable</a:t>
            </a:r>
            <a:endParaRPr lang="en-GB" sz="1600" dirty="0"/>
          </a:p>
          <a:p>
            <a:r>
              <a:rPr lang="en-GB" sz="1600" dirty="0" smtClean="0"/>
              <a:t>Bankrupt</a:t>
            </a:r>
          </a:p>
          <a:p>
            <a:endParaRPr lang="en-GB" sz="1600" dirty="0"/>
          </a:p>
        </p:txBody>
      </p:sp>
    </p:spTree>
    <p:extLst>
      <p:ext uri="{BB962C8B-B14F-4D97-AF65-F5344CB8AC3E}">
        <p14:creationId xmlns:p14="http://schemas.microsoft.com/office/powerpoint/2010/main" val="1418135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72" y="755576"/>
            <a:ext cx="4032448" cy="864096"/>
          </a:xfrm>
        </p:spPr>
        <p:txBody>
          <a:bodyPr>
            <a:noAutofit/>
          </a:bodyPr>
          <a:lstStyle/>
          <a:p>
            <a:r>
              <a:rPr lang="en-GB" sz="2800" dirty="0" smtClean="0"/>
              <a:t>The Virginia Company of London - answers</a:t>
            </a:r>
            <a:endParaRPr lang="en-GB" sz="2800" dirty="0"/>
          </a:p>
        </p:txBody>
      </p:sp>
      <p:sp>
        <p:nvSpPr>
          <p:cNvPr id="9" name="TextBox 8"/>
          <p:cNvSpPr txBox="1"/>
          <p:nvPr/>
        </p:nvSpPr>
        <p:spPr>
          <a:xfrm>
            <a:off x="548680" y="2123728"/>
            <a:ext cx="5760640" cy="5632311"/>
          </a:xfrm>
          <a:prstGeom prst="rect">
            <a:avLst/>
          </a:prstGeom>
          <a:noFill/>
          <a:ln>
            <a:solidFill>
              <a:schemeClr val="tx1"/>
            </a:solidFill>
          </a:ln>
        </p:spPr>
        <p:txBody>
          <a:bodyPr wrap="square" rtlCol="0">
            <a:spAutoFit/>
          </a:bodyPr>
          <a:lstStyle/>
          <a:p>
            <a:r>
              <a:rPr lang="en-GB" sz="1200" dirty="0" smtClean="0"/>
              <a:t>The Virginia Company was a (commercial) business created on 10</a:t>
            </a:r>
            <a:r>
              <a:rPr lang="en-GB" sz="1200" baseline="30000" dirty="0" smtClean="0"/>
              <a:t>th</a:t>
            </a:r>
            <a:r>
              <a:rPr lang="en-GB" sz="1200" dirty="0" smtClean="0"/>
              <a:t> April (1606). Between 1609 and (1624) the Company ruled the colony of (Virginia).</a:t>
            </a:r>
          </a:p>
          <a:p>
            <a:r>
              <a:rPr lang="en-GB" sz="1200" dirty="0" smtClean="0"/>
              <a:t>The Company was funded by joint (stockholders) who had invested money , giving the Company the resources it needed to start and supply a (colony) in North America. The stockholders would then get a (share) of any income the colony made.  They hoped to find new materials such as (gold).</a:t>
            </a:r>
          </a:p>
          <a:p>
            <a:r>
              <a:rPr lang="en-GB" sz="1200" dirty="0" smtClean="0"/>
              <a:t>The Company was managed by a (treasurer) and all matters were decided upon by (elected) officers. Although each colony in America was to be (governed) by a council in London on a day-to-day basis, the council was (secondary) to the (king). King (James I) had granted the Virginia Company a royal charter for (colonial venture) in 1606.</a:t>
            </a:r>
          </a:p>
          <a:p>
            <a:r>
              <a:rPr lang="en-GB" sz="1200" dirty="0" smtClean="0"/>
              <a:t>The Virginia Company of London were able to create colonies between (34 and 41) degrees north latitude on the Eastern coast. And the Virginia Company of (Plymouth) were  able to settle 38 and 45 degrees north latitude. In the intersecting area, colonies could not be inside (100) miles of each other.</a:t>
            </a:r>
          </a:p>
          <a:p>
            <a:r>
              <a:rPr lang="en-GB" sz="1200" dirty="0" smtClean="0"/>
              <a:t>Between 1601 and 1609 (private) stockholders had little say on what happened in Virginia. However, in 1609, a charter was created which changed the Company to a (corporation) and allowed it to sell (stock) to the (public). </a:t>
            </a:r>
          </a:p>
          <a:p>
            <a:r>
              <a:rPr lang="en-GB" sz="1200" dirty="0" smtClean="0"/>
              <a:t>In 1612, a second (charter) gave the Company more power. It now worked on the joint running of land and (immunity) from English taxes. This meant better (rewards) for stockholders.</a:t>
            </a:r>
          </a:p>
          <a:p>
            <a:r>
              <a:rPr lang="en-GB" sz="1200" dirty="0" smtClean="0"/>
              <a:t>In 1619, the Company implemented its Orders and Constitutions, which made sure their work was (legal). They began letting private (settlements) and encouraged (emigration) to support to the production of trade goods. But one deputy governor (exploited) the company for his own profit. Other issues, such as the growing (death) rate in the settlements, failing trades, and the Indian Massacre of 1622, meant the Company was no longer (profitable). </a:t>
            </a:r>
          </a:p>
          <a:p>
            <a:r>
              <a:rPr lang="en-GB" sz="1200" dirty="0" smtClean="0"/>
              <a:t>On the 17</a:t>
            </a:r>
            <a:r>
              <a:rPr lang="en-GB" sz="1200" baseline="30000" dirty="0" smtClean="0"/>
              <a:t>th</a:t>
            </a:r>
            <a:r>
              <a:rPr lang="en-GB" sz="1200" dirty="0" smtClean="0"/>
              <a:t> April 1623, the head of the committee, (Lord Cavendish), had to justify the Virginia Company to the (Privy Council). Finding the settlements in America to be vulnerable and unprepared, the Company was declared (bankrupt) on 24</a:t>
            </a:r>
            <a:r>
              <a:rPr lang="en-GB" sz="1200" baseline="30000" dirty="0" smtClean="0"/>
              <a:t>th</a:t>
            </a:r>
            <a:r>
              <a:rPr lang="en-GB" sz="1200" dirty="0" smtClean="0"/>
              <a:t> May 1624. Virginia became a royal colony, but retained the right to (self-govern). </a:t>
            </a:r>
          </a:p>
        </p:txBody>
      </p:sp>
    </p:spTree>
    <p:extLst>
      <p:ext uri="{BB962C8B-B14F-4D97-AF65-F5344CB8AC3E}">
        <p14:creationId xmlns:p14="http://schemas.microsoft.com/office/powerpoint/2010/main" val="1887475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213" y="827584"/>
            <a:ext cx="3796891" cy="864096"/>
          </a:xfrm>
        </p:spPr>
        <p:txBody>
          <a:bodyPr>
            <a:normAutofit/>
          </a:bodyPr>
          <a:lstStyle/>
          <a:p>
            <a:r>
              <a:rPr lang="en-GB" sz="2800" dirty="0" smtClean="0"/>
              <a:t>The Virginia Company</a:t>
            </a:r>
            <a:endParaRPr lang="en-GB"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17001122"/>
              </p:ext>
            </p:extLst>
          </p:nvPr>
        </p:nvGraphicFramePr>
        <p:xfrm>
          <a:off x="434228" y="3275856"/>
          <a:ext cx="6025548" cy="2798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30678" y="2192282"/>
            <a:ext cx="5832648" cy="738664"/>
          </a:xfrm>
          <a:prstGeom prst="rect">
            <a:avLst/>
          </a:prstGeom>
          <a:noFill/>
          <a:ln>
            <a:solidFill>
              <a:schemeClr val="tx1"/>
            </a:solidFill>
          </a:ln>
        </p:spPr>
        <p:txBody>
          <a:bodyPr wrap="square" rtlCol="0">
            <a:spAutoFit/>
          </a:bodyPr>
          <a:lstStyle/>
          <a:p>
            <a:r>
              <a:rPr lang="en-GB" sz="1400" dirty="0" smtClean="0"/>
              <a:t>England was a poor country by the end of the 1500s. Queen Elizabeth I was willing to send explorers to found colonies but unwilling to risk money on it. The Virginia Company allowed these explorations to happen without that risk. </a:t>
            </a:r>
            <a:endParaRPr lang="en-GB" sz="1400" dirty="0"/>
          </a:p>
        </p:txBody>
      </p:sp>
      <p:sp>
        <p:nvSpPr>
          <p:cNvPr id="9" name="TextBox 8"/>
          <p:cNvSpPr txBox="1"/>
          <p:nvPr/>
        </p:nvSpPr>
        <p:spPr>
          <a:xfrm>
            <a:off x="530678" y="6588223"/>
            <a:ext cx="5832648" cy="1815882"/>
          </a:xfrm>
          <a:prstGeom prst="rect">
            <a:avLst/>
          </a:prstGeom>
          <a:noFill/>
          <a:ln>
            <a:solidFill>
              <a:schemeClr val="tx1"/>
            </a:solidFill>
          </a:ln>
        </p:spPr>
        <p:txBody>
          <a:bodyPr wrap="square" rtlCol="0">
            <a:spAutoFit/>
          </a:bodyPr>
          <a:lstStyle/>
          <a:p>
            <a:r>
              <a:rPr lang="en-GB" sz="1400" dirty="0" smtClean="0"/>
              <a:t>What should the final box read? Think about what the wealthy men would need in order to justify continual investment.</a:t>
            </a:r>
          </a:p>
          <a:p>
            <a:endParaRPr lang="en-GB" sz="1400" dirty="0" smtClean="0"/>
          </a:p>
          <a:p>
            <a:r>
              <a:rPr lang="en-GB" sz="1400" dirty="0" smtClean="0"/>
              <a:t>The Virginia Company sent the explorations out with instructions to maximise their success and to make sure that any news that came back was positive. What instructions would you  send out with the ship? Think about any thing that may go wrong when forming a new colony that may put off investors.</a:t>
            </a:r>
            <a:endParaRPr lang="en-GB" sz="1400" dirty="0"/>
          </a:p>
          <a:p>
            <a:endParaRPr lang="en-GB" sz="1400" dirty="0"/>
          </a:p>
        </p:txBody>
      </p:sp>
    </p:spTree>
    <p:extLst>
      <p:ext uri="{BB962C8B-B14F-4D97-AF65-F5344CB8AC3E}">
        <p14:creationId xmlns:p14="http://schemas.microsoft.com/office/powerpoint/2010/main" val="2025938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5" y="827584"/>
            <a:ext cx="4016755" cy="864096"/>
          </a:xfrm>
        </p:spPr>
        <p:txBody>
          <a:bodyPr>
            <a:normAutofit fontScale="90000"/>
          </a:bodyPr>
          <a:lstStyle/>
          <a:p>
            <a:r>
              <a:rPr lang="en-GB" sz="2800" dirty="0" smtClean="0"/>
              <a:t>The Virginia Company - answers</a:t>
            </a:r>
            <a:endParaRPr lang="en-GB"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3370192"/>
              </p:ext>
            </p:extLst>
          </p:nvPr>
        </p:nvGraphicFramePr>
        <p:xfrm>
          <a:off x="-193158" y="3203848"/>
          <a:ext cx="717341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476672" y="2267744"/>
            <a:ext cx="5904656" cy="738664"/>
          </a:xfrm>
          <a:prstGeom prst="rect">
            <a:avLst/>
          </a:prstGeom>
          <a:noFill/>
          <a:ln>
            <a:solidFill>
              <a:schemeClr val="tx1"/>
            </a:solidFill>
          </a:ln>
        </p:spPr>
        <p:txBody>
          <a:bodyPr wrap="square" rtlCol="0">
            <a:spAutoFit/>
          </a:bodyPr>
          <a:lstStyle/>
          <a:p>
            <a:r>
              <a:rPr lang="en-GB" sz="1400" dirty="0" smtClean="0"/>
              <a:t>England was a poor country by the end of the 1500s. Queen Elizabeth I was willing to send explorers to found colonies but unwilling to risk money on it. The Virginia Company allowed these explorations to happen without that risk. </a:t>
            </a:r>
            <a:endParaRPr lang="en-GB" sz="1400" dirty="0"/>
          </a:p>
        </p:txBody>
      </p:sp>
      <p:sp>
        <p:nvSpPr>
          <p:cNvPr id="3" name="TextBox 2"/>
          <p:cNvSpPr txBox="1"/>
          <p:nvPr/>
        </p:nvSpPr>
        <p:spPr>
          <a:xfrm>
            <a:off x="780783" y="3347864"/>
            <a:ext cx="1908212" cy="1754326"/>
          </a:xfrm>
          <a:prstGeom prst="rect">
            <a:avLst/>
          </a:prstGeom>
          <a:noFill/>
        </p:spPr>
        <p:txBody>
          <a:bodyPr wrap="square" rtlCol="0">
            <a:spAutoFit/>
          </a:bodyPr>
          <a:lstStyle/>
          <a:p>
            <a:r>
              <a:rPr lang="en-GB" dirty="0" smtClean="0"/>
              <a:t>Others could see the return profit and wealth  from America, and wanted to be part of it.</a:t>
            </a:r>
            <a:endParaRPr lang="en-GB" dirty="0"/>
          </a:p>
        </p:txBody>
      </p:sp>
    </p:spTree>
    <p:extLst>
      <p:ext uri="{BB962C8B-B14F-4D97-AF65-F5344CB8AC3E}">
        <p14:creationId xmlns:p14="http://schemas.microsoft.com/office/powerpoint/2010/main" val="4223911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4751</TotalTime>
  <Words>1134</Words>
  <Application>Microsoft Office PowerPoint</Application>
  <PresentationFormat>On-screen Show (4:3)</PresentationFormat>
  <Paragraphs>54</Paragraphs>
  <Slides>5</Slides>
  <Notes>0</Notes>
  <HiddenSlides>0</HiddenSlides>
  <MMClips>0</MMClips>
  <ScaleCrop>false</ScaleCrop>
  <HeadingPairs>
    <vt:vector size="4" baseType="variant">
      <vt:variant>
        <vt:lpstr>Theme</vt:lpstr>
      </vt:variant>
      <vt:variant>
        <vt:i4>5</vt:i4>
      </vt:variant>
      <vt:variant>
        <vt:lpstr>Slide Titles</vt:lpstr>
      </vt:variant>
      <vt:variant>
        <vt:i4>5</vt:i4>
      </vt:variant>
    </vt:vector>
  </HeadingPairs>
  <TitlesOfParts>
    <vt:vector size="10" baseType="lpstr">
      <vt:lpstr>Custom Design</vt:lpstr>
      <vt:lpstr>1_Custom Design</vt:lpstr>
      <vt:lpstr>2_Custom Design</vt:lpstr>
      <vt:lpstr>3_Custom Design</vt:lpstr>
      <vt:lpstr>4_Custom Design</vt:lpstr>
      <vt:lpstr>The Virginia Company of London</vt:lpstr>
      <vt:lpstr>The Virginia Company of London</vt:lpstr>
      <vt:lpstr>The Virginia Company of London - answers</vt:lpstr>
      <vt:lpstr>The Virginia Company</vt:lpstr>
      <vt:lpstr>The Virginia Company - answers</vt:lpstr>
    </vt:vector>
  </TitlesOfParts>
  <Company>Plymouth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Mayflower by Numbers</dc:title>
  <dc:creator>Walker, Kathryn</dc:creator>
  <cp:lastModifiedBy>Walker, Kathryn</cp:lastModifiedBy>
  <cp:revision>292</cp:revision>
  <cp:lastPrinted>2018-01-09T15:56:07Z</cp:lastPrinted>
  <dcterms:created xsi:type="dcterms:W3CDTF">2016-08-05T10:29:23Z</dcterms:created>
  <dcterms:modified xsi:type="dcterms:W3CDTF">2018-03-06T09:42:42Z</dcterms:modified>
</cp:coreProperties>
</file>