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10"/>
  </p:notesMasterIdLst>
  <p:sldIdLst>
    <p:sldId id="273" r:id="rId7"/>
    <p:sldId id="274" r:id="rId8"/>
    <p:sldId id="275" r:id="rId9"/>
  </p:sldIdLst>
  <p:sldSz cx="6858000" cy="9144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844" autoAdjust="0"/>
    <p:restoredTop sz="93250" autoAdjust="0"/>
  </p:normalViewPr>
  <p:slideViewPr>
    <p:cSldViewPr>
      <p:cViewPr>
        <p:scale>
          <a:sx n="80" d="100"/>
          <a:sy n="80" d="100"/>
        </p:scale>
        <p:origin x="-1830" y="804"/>
      </p:cViewPr>
      <p:guideLst>
        <p:guide orient="horz" pos="2880"/>
        <p:guide pos="216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978E4AC-534B-448F-93F0-7ECF7FB37DBF}" type="datetimeFigureOut">
              <a:rPr lang="en-GB" smtClean="0"/>
              <a:t>22/02/2018</a:t>
            </a:fld>
            <a:endParaRPr lang="en-GB"/>
          </a:p>
        </p:txBody>
      </p:sp>
      <p:sp>
        <p:nvSpPr>
          <p:cNvPr id="4" name="Slide Image Placeholder 3"/>
          <p:cNvSpPr>
            <a:spLocks noGrp="1" noRot="1" noChangeAspect="1"/>
          </p:cNvSpPr>
          <p:nvPr>
            <p:ph type="sldImg" idx="2"/>
          </p:nvPr>
        </p:nvSpPr>
        <p:spPr>
          <a:xfrm>
            <a:off x="2005013" y="746125"/>
            <a:ext cx="2795587"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326CC9A-A24E-4DD3-8866-E3522874D47F}" type="slidenum">
              <a:rPr lang="en-GB" smtClean="0"/>
              <a:t>‹#›</a:t>
            </a:fld>
            <a:endParaRPr lang="en-GB"/>
          </a:p>
        </p:txBody>
      </p:sp>
    </p:spTree>
    <p:extLst>
      <p:ext uri="{BB962C8B-B14F-4D97-AF65-F5344CB8AC3E}">
        <p14:creationId xmlns:p14="http://schemas.microsoft.com/office/powerpoint/2010/main" val="1188003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3723480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203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244106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15673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030280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684536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2079FE-A20A-433C-A850-1BBA14B54A77}"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521686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2079FE-A20A-433C-A850-1BBA14B54A77}"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44887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2079FE-A20A-433C-A850-1BBA14B54A77}"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891846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079FE-A20A-433C-A850-1BBA14B54A77}"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08110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93787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3308810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233124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735517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42593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40569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59826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626221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F2E0B4-2258-43E6-8A24-749C6B2847AC}"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185029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F2E0B4-2258-43E6-8A24-749C6B2847AC}"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56903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F2E0B4-2258-43E6-8A24-749C6B2847AC}"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029915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2E0B4-2258-43E6-8A24-749C6B2847AC}"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60647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1487491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071171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67589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1772754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740888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009994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317667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934478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9D9723-9CD9-4BFB-9A98-179D0717CCCE}"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060636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9D9723-9CD9-4BFB-9A98-179D0717CCCE}"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35969003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9D9723-9CD9-4BFB-9A98-179D0717CCCE}"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7124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1788562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D9723-9CD9-4BFB-9A98-179D0717CCCE}"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126249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714656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155320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1332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2664096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5591982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4804228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65203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17D0D7-A335-4257-8543-23A954BD5DB4}"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727058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17D0D7-A335-4257-8543-23A954BD5DB4}"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53309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1506179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17D0D7-A335-4257-8543-23A954BD5DB4}"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334107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7D0D7-A335-4257-8543-23A954BD5DB4}"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0928324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87810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9632394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29638351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1510299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6937658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13919387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5326292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7AF4CD-D4AF-43EF-9585-311E5BFD0FDA}"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68420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41213527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7AF4CD-D4AF-43EF-9585-311E5BFD0FDA}"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733596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7AF4CD-D4AF-43EF-9585-311E5BFD0FDA}"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316958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AF4CD-D4AF-43EF-9585-311E5BFD0FDA}"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0414030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4066557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484111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472445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336708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409689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13733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23640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3D9FBF1-B137-4EF5-94F9-9C1E7F209BFB}" type="datetimeFigureOut">
              <a:rPr lang="en-GB" smtClean="0"/>
              <a:pPr/>
              <a:t>22/02/2018</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EDA96E5-9F1F-4A6A-AAA8-6C0A01A9B4D3}" type="slidenum">
              <a:rPr lang="en-GB" smtClean="0"/>
              <a:pPr/>
              <a:t>‹#›</a:t>
            </a:fld>
            <a:endParaRPr lang="en-GB"/>
          </a:p>
        </p:txBody>
      </p:sp>
    </p:spTree>
    <p:extLst>
      <p:ext uri="{BB962C8B-B14F-4D97-AF65-F5344CB8AC3E}">
        <p14:creationId xmlns:p14="http://schemas.microsoft.com/office/powerpoint/2010/main" val="3382354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092079FE-A20A-433C-A850-1BBA14B54A77}"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1DE38F65-0075-456C-A4C3-0C3147ED7F07}" type="slidenum">
              <a:rPr lang="en-GB" smtClean="0"/>
              <a:t>‹#›</a:t>
            </a:fld>
            <a:endParaRPr lang="en-GB"/>
          </a:p>
        </p:txBody>
      </p:sp>
    </p:spTree>
    <p:extLst>
      <p:ext uri="{BB962C8B-B14F-4D97-AF65-F5344CB8AC3E}">
        <p14:creationId xmlns:p14="http://schemas.microsoft.com/office/powerpoint/2010/main" val="2348594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9F2E0B4-2258-43E6-8A24-749C6B2847AC}"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B9641B21-3A1C-4277-A4BF-7B0C49C1CE64}" type="slidenum">
              <a:rPr lang="en-GB" smtClean="0"/>
              <a:t>‹#›</a:t>
            </a:fld>
            <a:endParaRPr lang="en-GB"/>
          </a:p>
        </p:txBody>
      </p:sp>
    </p:spTree>
    <p:extLst>
      <p:ext uri="{BB962C8B-B14F-4D97-AF65-F5344CB8AC3E}">
        <p14:creationId xmlns:p14="http://schemas.microsoft.com/office/powerpoint/2010/main" val="3070399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09D9723-9CD9-4BFB-9A98-179D0717CCCE}"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269D04BE-F7B4-422F-995B-1938FFA51C1C}" type="slidenum">
              <a:rPr lang="en-GB" smtClean="0"/>
              <a:t>‹#›</a:t>
            </a:fld>
            <a:endParaRPr lang="en-GB"/>
          </a:p>
        </p:txBody>
      </p:sp>
    </p:spTree>
    <p:extLst>
      <p:ext uri="{BB962C8B-B14F-4D97-AF65-F5344CB8AC3E}">
        <p14:creationId xmlns:p14="http://schemas.microsoft.com/office/powerpoint/2010/main" val="34525862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AF17D0D7-A335-4257-8543-23A954BD5DB4}"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D0947AD-8D48-4B80-91E4-DE54A59CBEFB}" type="slidenum">
              <a:rPr lang="en-GB" smtClean="0"/>
              <a:t>‹#›</a:t>
            </a:fld>
            <a:endParaRPr lang="en-GB"/>
          </a:p>
        </p:txBody>
      </p:sp>
    </p:spTree>
    <p:extLst>
      <p:ext uri="{BB962C8B-B14F-4D97-AF65-F5344CB8AC3E}">
        <p14:creationId xmlns:p14="http://schemas.microsoft.com/office/powerpoint/2010/main" val="5354073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507AF4CD-D4AF-43EF-9585-311E5BFD0FDA}"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6DE4621-727A-4601-910C-EF32F5519503}" type="slidenum">
              <a:rPr lang="en-GB" smtClean="0"/>
              <a:t>‹#›</a:t>
            </a:fld>
            <a:endParaRPr lang="en-GB"/>
          </a:p>
        </p:txBody>
      </p:sp>
    </p:spTree>
    <p:extLst>
      <p:ext uri="{BB962C8B-B14F-4D97-AF65-F5344CB8AC3E}">
        <p14:creationId xmlns:p14="http://schemas.microsoft.com/office/powerpoint/2010/main" val="40706880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61" y="611560"/>
            <a:ext cx="4159719" cy="749432"/>
          </a:xfrm>
        </p:spPr>
        <p:txBody>
          <a:bodyPr>
            <a:normAutofit/>
          </a:bodyPr>
          <a:lstStyle/>
          <a:p>
            <a:r>
              <a:rPr lang="en-GB" sz="2800" dirty="0" smtClean="0"/>
              <a:t>The Mayflower Compact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6464707"/>
              </p:ext>
            </p:extLst>
          </p:nvPr>
        </p:nvGraphicFramePr>
        <p:xfrm>
          <a:off x="399426" y="1475656"/>
          <a:ext cx="6024294" cy="4851648"/>
        </p:xfrm>
        <a:graphic>
          <a:graphicData uri="http://schemas.openxmlformats.org/drawingml/2006/table">
            <a:tbl>
              <a:tblPr firstRow="1" bandRow="1">
                <a:tableStyleId>{5940675A-B579-460E-94D1-54222C63F5DA}</a:tableStyleId>
              </a:tblPr>
              <a:tblGrid>
                <a:gridCol w="3339554"/>
                <a:gridCol w="2684740"/>
              </a:tblGrid>
              <a:tr h="432048">
                <a:tc>
                  <a:txBody>
                    <a:bodyPr/>
                    <a:lstStyle/>
                    <a:p>
                      <a:pPr algn="ctr"/>
                      <a:r>
                        <a:rPr lang="en-GB" sz="1400" dirty="0" smtClean="0"/>
                        <a:t>The</a:t>
                      </a:r>
                      <a:r>
                        <a:rPr lang="en-GB" sz="1400" baseline="0" dirty="0" smtClean="0"/>
                        <a:t> Mayflower Compact</a:t>
                      </a:r>
                      <a:endParaRPr lang="en-GB" sz="1400" b="1" dirty="0"/>
                    </a:p>
                  </a:txBody>
                  <a:tcPr>
                    <a:solidFill>
                      <a:schemeClr val="accent1">
                        <a:lumMod val="20000"/>
                        <a:lumOff val="80000"/>
                      </a:schemeClr>
                    </a:solidFill>
                  </a:tcPr>
                </a:tc>
                <a:tc>
                  <a:txBody>
                    <a:bodyPr/>
                    <a:lstStyle/>
                    <a:p>
                      <a:pPr algn="ctr"/>
                      <a:r>
                        <a:rPr lang="en-GB" sz="1400" dirty="0" smtClean="0"/>
                        <a:t>Translation</a:t>
                      </a:r>
                      <a:endParaRPr lang="en-GB" sz="1400" b="1" dirty="0"/>
                    </a:p>
                  </a:txBody>
                  <a:tcPr>
                    <a:solidFill>
                      <a:schemeClr val="accent1">
                        <a:lumMod val="20000"/>
                        <a:lumOff val="80000"/>
                      </a:schemeClr>
                    </a:solidFill>
                  </a:tcPr>
                </a:tc>
              </a:tr>
              <a:tr h="4238600">
                <a:tc>
                  <a:txBody>
                    <a:bodyPr/>
                    <a:lstStyle/>
                    <a:p>
                      <a:r>
                        <a:rPr lang="en-US" sz="1100" dirty="0" smtClean="0"/>
                        <a:t>In the name of God, Amen. We whose names are underwritten, </a:t>
                      </a:r>
                      <a:r>
                        <a:rPr lang="en-US" sz="1100" b="1" i="0" dirty="0" smtClean="0"/>
                        <a:t>the loyal subjects of our dread Sovereign Lord King James,</a:t>
                      </a:r>
                      <a:r>
                        <a:rPr lang="en-US" sz="1100" i="1" dirty="0" smtClean="0"/>
                        <a:t> </a:t>
                      </a:r>
                      <a:r>
                        <a:rPr lang="en-US" sz="1100" dirty="0" smtClean="0"/>
                        <a:t>by the Grace of God of Great Britain, France, and Ireland King, Defender of the Faith, etc.</a:t>
                      </a:r>
                    </a:p>
                    <a:p>
                      <a:r>
                        <a:rPr lang="en-US" sz="1100" b="1" dirty="0" smtClean="0"/>
                        <a:t>Having undertaken for the Glory of God and advancement of the Christian Faith and </a:t>
                      </a:r>
                      <a:r>
                        <a:rPr lang="en-US" sz="1100" b="1" dirty="0" err="1" smtClean="0"/>
                        <a:t>Honour</a:t>
                      </a:r>
                      <a:r>
                        <a:rPr lang="en-US" sz="1100" b="1" dirty="0" smtClean="0"/>
                        <a:t> of our King and Country, a Voyage</a:t>
                      </a:r>
                      <a:r>
                        <a:rPr lang="en-US" sz="1100" dirty="0" smtClean="0"/>
                        <a:t> to plant the First Colony in the Northern Parts of Virginia, do by these presents solemnly and mutually in the presence of God and one of another, </a:t>
                      </a:r>
                      <a:r>
                        <a:rPr lang="en-US" sz="1100" b="1" dirty="0" smtClean="0"/>
                        <a:t>Covenant and Combine ourselves together in a Civil Body Politic</a:t>
                      </a:r>
                      <a:r>
                        <a:rPr lang="en-US" sz="1100" dirty="0" smtClean="0"/>
                        <a:t>, for our better ordering and preservation and furtherance of the ends aforesaid; and </a:t>
                      </a:r>
                      <a:r>
                        <a:rPr lang="en-US" sz="1100" b="1" dirty="0" smtClean="0"/>
                        <a:t>by virtue hereof to enact, constitute and frame such just and equal Laws</a:t>
                      </a:r>
                      <a:r>
                        <a:rPr lang="en-US" sz="1100" dirty="0" smtClean="0"/>
                        <a:t>, Ordinances, Acts, Constitutions and Offices from time to time, as shall be thought most meet and convenient for the general good of the Colony, </a:t>
                      </a:r>
                      <a:r>
                        <a:rPr lang="en-US" sz="1100" b="1" dirty="0" smtClean="0"/>
                        <a:t>unto which we promise all due submission and obedience. </a:t>
                      </a:r>
                      <a:r>
                        <a:rPr lang="en-US" sz="1100" dirty="0" smtClean="0"/>
                        <a:t>In witness whereof we have hereunder subscribed our names at Cape Cod, the 11th of November, in the year of the reign of our Sovereign Lord King James, of England, France and Ireland the eighteenth, and of Scotland the fifty-fourth. Anno Domini 1620.</a:t>
                      </a:r>
                    </a:p>
                    <a:p>
                      <a:pPr marL="0" marR="0" indent="0" algn="r" defTabSz="914400" rtl="0" eaLnBrk="1" fontAlgn="auto" latinLnBrk="0" hangingPunct="1">
                        <a:lnSpc>
                          <a:spcPct val="100000"/>
                        </a:lnSpc>
                        <a:spcBef>
                          <a:spcPts val="0"/>
                        </a:spcBef>
                        <a:spcAft>
                          <a:spcPts val="0"/>
                        </a:spcAft>
                        <a:buClrTx/>
                        <a:buSzTx/>
                        <a:buFontTx/>
                        <a:buNone/>
                        <a:tabLst/>
                        <a:defRPr/>
                      </a:pPr>
                      <a:r>
                        <a:rPr lang="en-US" sz="1000" b="0" dirty="0" smtClean="0"/>
                        <a:t>https://www.plimoth.org/learn/just-kids/homework-help/mayflower-and-mayflower-compact</a:t>
                      </a:r>
                    </a:p>
                  </a:txBody>
                  <a:tcPr/>
                </a:tc>
                <a:tc>
                  <a:txBody>
                    <a:bodyPr/>
                    <a:lstStyle/>
                    <a:p>
                      <a:endParaRPr lang="en-GB" sz="1200" b="0" dirty="0"/>
                    </a:p>
                  </a:txBody>
                  <a:tcPr/>
                </a:tc>
              </a:tr>
            </a:tbl>
          </a:graphicData>
        </a:graphic>
      </p:graphicFrame>
      <p:sp>
        <p:nvSpPr>
          <p:cNvPr id="5" name="TextBox 4"/>
          <p:cNvSpPr txBox="1"/>
          <p:nvPr/>
        </p:nvSpPr>
        <p:spPr>
          <a:xfrm>
            <a:off x="399426" y="6516216"/>
            <a:ext cx="6024294" cy="738664"/>
          </a:xfrm>
          <a:prstGeom prst="rect">
            <a:avLst/>
          </a:prstGeom>
          <a:noFill/>
        </p:spPr>
        <p:txBody>
          <a:bodyPr wrap="square" rtlCol="0">
            <a:spAutoFit/>
          </a:bodyPr>
          <a:lstStyle/>
          <a:p>
            <a:r>
              <a:rPr lang="en-GB" sz="1400" dirty="0" smtClean="0"/>
              <a:t>Above is the Mayflower Compact. There are five phrases that are in bold – can you match up the translations below with each phrase? One is missing so you will need to work out the translation for yourself.</a:t>
            </a:r>
            <a:endParaRPr lang="en-GB" sz="1400" dirty="0"/>
          </a:p>
        </p:txBody>
      </p:sp>
      <p:sp>
        <p:nvSpPr>
          <p:cNvPr id="6" name="Rectangle 5"/>
          <p:cNvSpPr/>
          <p:nvPr/>
        </p:nvSpPr>
        <p:spPr>
          <a:xfrm>
            <a:off x="404662" y="7484371"/>
            <a:ext cx="2804895"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t>We promise to follow these laws completely</a:t>
            </a:r>
            <a:endParaRPr lang="en-GB" sz="1400" dirty="0"/>
          </a:p>
        </p:txBody>
      </p:sp>
      <p:sp>
        <p:nvSpPr>
          <p:cNvPr id="8" name="Rectangle 7"/>
          <p:cNvSpPr/>
          <p:nvPr/>
        </p:nvSpPr>
        <p:spPr>
          <a:xfrm>
            <a:off x="3624061" y="8125998"/>
            <a:ext cx="2804895"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t>We are the subjects of the respected King James I</a:t>
            </a:r>
            <a:endParaRPr lang="en-GB" sz="1400" dirty="0"/>
          </a:p>
        </p:txBody>
      </p:sp>
      <p:sp>
        <p:nvSpPr>
          <p:cNvPr id="9" name="Rectangle 8"/>
          <p:cNvSpPr/>
          <p:nvPr/>
        </p:nvSpPr>
        <p:spPr>
          <a:xfrm>
            <a:off x="3461671" y="7488324"/>
            <a:ext cx="2804895"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t>To make, establish and abide by fair laws</a:t>
            </a:r>
            <a:endParaRPr lang="en-GB" sz="1400" dirty="0"/>
          </a:p>
        </p:txBody>
      </p:sp>
      <p:sp>
        <p:nvSpPr>
          <p:cNvPr id="10" name="Rectangle 9"/>
          <p:cNvSpPr/>
          <p:nvPr/>
        </p:nvSpPr>
        <p:spPr>
          <a:xfrm>
            <a:off x="606678" y="8102848"/>
            <a:ext cx="2804895"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smtClean="0"/>
              <a:t>We agree and will join to make an organised group of citizens</a:t>
            </a:r>
            <a:endParaRPr lang="en-GB" sz="1400" dirty="0"/>
          </a:p>
        </p:txBody>
      </p:sp>
    </p:spTree>
    <p:extLst>
      <p:ext uri="{BB962C8B-B14F-4D97-AF65-F5344CB8AC3E}">
        <p14:creationId xmlns:p14="http://schemas.microsoft.com/office/powerpoint/2010/main" val="3987182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04664" y="683568"/>
            <a:ext cx="4176464" cy="749432"/>
          </a:xfrm>
        </p:spPr>
        <p:txBody>
          <a:bodyPr>
            <a:normAutofit/>
          </a:bodyPr>
          <a:lstStyle/>
          <a:p>
            <a:r>
              <a:rPr lang="en-GB" sz="2800" dirty="0" smtClean="0"/>
              <a:t>The Mayflower Compact</a:t>
            </a:r>
            <a:endParaRPr lang="en-GB" sz="2800" dirty="0"/>
          </a:p>
        </p:txBody>
      </p:sp>
      <p:sp>
        <p:nvSpPr>
          <p:cNvPr id="3" name="Content Placeholder 2"/>
          <p:cNvSpPr>
            <a:spLocks noGrp="1"/>
          </p:cNvSpPr>
          <p:nvPr>
            <p:ph idx="1"/>
          </p:nvPr>
        </p:nvSpPr>
        <p:spPr>
          <a:xfrm>
            <a:off x="421634" y="2267744"/>
            <a:ext cx="6031702" cy="2448272"/>
          </a:xfrm>
        </p:spPr>
        <p:style>
          <a:lnRef idx="2">
            <a:schemeClr val="dk1"/>
          </a:lnRef>
          <a:fillRef idx="1">
            <a:schemeClr val="lt1"/>
          </a:fillRef>
          <a:effectRef idx="0">
            <a:schemeClr val="dk1"/>
          </a:effectRef>
          <a:fontRef idx="minor">
            <a:schemeClr val="dk1"/>
          </a:fontRef>
        </p:style>
        <p:txBody>
          <a:bodyPr>
            <a:noAutofit/>
          </a:bodyPr>
          <a:lstStyle/>
          <a:p>
            <a:r>
              <a:rPr lang="en-GB" sz="1600" dirty="0" smtClean="0"/>
              <a:t>Were the Separatists loyal to King James I? Why do you think that?</a:t>
            </a:r>
          </a:p>
          <a:p>
            <a:r>
              <a:rPr lang="en-GB" sz="1600" dirty="0" smtClean="0"/>
              <a:t>Why did only the men sign the contract?</a:t>
            </a:r>
          </a:p>
          <a:p>
            <a:r>
              <a:rPr lang="en-GB" sz="1600" dirty="0" smtClean="0"/>
              <a:t>What three reasons do they give for their voyage?</a:t>
            </a:r>
          </a:p>
          <a:p>
            <a:r>
              <a:rPr lang="en-GB" sz="1600" dirty="0" smtClean="0"/>
              <a:t>What did they all promise to do? Why was this important?</a:t>
            </a:r>
          </a:p>
          <a:p>
            <a:r>
              <a:rPr lang="en-GB" sz="1600" dirty="0" smtClean="0"/>
              <a:t>Why did they write the Mayflower Compact?</a:t>
            </a:r>
          </a:p>
          <a:p>
            <a:r>
              <a:rPr lang="en-GB" sz="1600" dirty="0" smtClean="0"/>
              <a:t>Many historians believe the Compact is the foundation of the American Constitution – what similarities are there and why do you think this is?</a:t>
            </a:r>
            <a:endParaRPr lang="en-GB" sz="1600" dirty="0"/>
          </a:p>
        </p:txBody>
      </p:sp>
      <p:sp>
        <p:nvSpPr>
          <p:cNvPr id="5" name="TextBox 4"/>
          <p:cNvSpPr txBox="1"/>
          <p:nvPr/>
        </p:nvSpPr>
        <p:spPr>
          <a:xfrm>
            <a:off x="404664" y="5148064"/>
            <a:ext cx="6048672" cy="36009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Imagine that you have just arrived with 100 other people to a new land – there is nothing there and your group has no rules, jobs or order. </a:t>
            </a:r>
          </a:p>
          <a:p>
            <a:r>
              <a:rPr lang="en-GB" sz="1600" dirty="0" smtClean="0"/>
              <a:t>You have been voted leader of the group and must decide on:</a:t>
            </a:r>
          </a:p>
          <a:p>
            <a:pPr marL="342900" indent="-342900">
              <a:buAutoNum type="arabicPeriod"/>
            </a:pPr>
            <a:r>
              <a:rPr lang="en-GB" sz="1600" dirty="0" smtClean="0"/>
              <a:t>Your 10 most important laws to live by</a:t>
            </a:r>
          </a:p>
          <a:p>
            <a:pPr marL="342900" indent="-342900">
              <a:buAutoNum type="arabicPeriod"/>
            </a:pPr>
            <a:r>
              <a:rPr lang="en-GB" sz="1600" dirty="0" smtClean="0"/>
              <a:t>The 5 most important jobs to be done </a:t>
            </a:r>
          </a:p>
          <a:p>
            <a:endParaRPr lang="en-GB" sz="1600" dirty="0"/>
          </a:p>
          <a:p>
            <a:r>
              <a:rPr lang="en-GB" sz="1600" dirty="0" smtClean="0"/>
              <a:t>Using this, write a compact of your own for your colony. </a:t>
            </a:r>
          </a:p>
          <a:p>
            <a:endParaRPr lang="en-GB" sz="1600" dirty="0" smtClean="0"/>
          </a:p>
          <a:p>
            <a:r>
              <a:rPr lang="en-GB" sz="1600" dirty="0" smtClean="0"/>
              <a:t>Think about:</a:t>
            </a:r>
          </a:p>
          <a:p>
            <a:r>
              <a:rPr lang="en-GB" sz="1600" dirty="0" smtClean="0"/>
              <a:t>What will help you live and work together</a:t>
            </a:r>
          </a:p>
          <a:p>
            <a:r>
              <a:rPr lang="en-GB" sz="1600" dirty="0" smtClean="0"/>
              <a:t>What are your goals and priorities</a:t>
            </a:r>
          </a:p>
          <a:p>
            <a:r>
              <a:rPr lang="en-GB" sz="1600" dirty="0" smtClean="0"/>
              <a:t>What has brought you all together</a:t>
            </a:r>
          </a:p>
          <a:p>
            <a:r>
              <a:rPr lang="en-GB" sz="1600" dirty="0" smtClean="0"/>
              <a:t>Why you must remain together</a:t>
            </a:r>
          </a:p>
          <a:p>
            <a:r>
              <a:rPr lang="en-GB" sz="1600" dirty="0" smtClean="0"/>
              <a:t>What message you want to send to others about being unified</a:t>
            </a:r>
          </a:p>
        </p:txBody>
      </p:sp>
    </p:spTree>
    <p:extLst>
      <p:ext uri="{BB962C8B-B14F-4D97-AF65-F5344CB8AC3E}">
        <p14:creationId xmlns:p14="http://schemas.microsoft.com/office/powerpoint/2010/main" val="1064490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64" y="971600"/>
            <a:ext cx="4104456" cy="1008112"/>
          </a:xfrm>
        </p:spPr>
        <p:txBody>
          <a:bodyPr>
            <a:noAutofit/>
          </a:bodyPr>
          <a:lstStyle/>
          <a:p>
            <a:r>
              <a:rPr lang="en-GB" sz="2800" dirty="0" smtClean="0"/>
              <a:t>The Mayflower Compact - answers</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0201743"/>
              </p:ext>
            </p:extLst>
          </p:nvPr>
        </p:nvGraphicFramePr>
        <p:xfrm>
          <a:off x="135279" y="2699792"/>
          <a:ext cx="6624736" cy="4962520"/>
        </p:xfrm>
        <a:graphic>
          <a:graphicData uri="http://schemas.openxmlformats.org/drawingml/2006/table">
            <a:tbl>
              <a:tblPr firstRow="1" bandRow="1">
                <a:tableStyleId>{5940675A-B579-460E-94D1-54222C63F5DA}</a:tableStyleId>
              </a:tblPr>
              <a:tblGrid>
                <a:gridCol w="3672408"/>
                <a:gridCol w="2952328"/>
              </a:tblGrid>
              <a:tr h="360040">
                <a:tc>
                  <a:txBody>
                    <a:bodyPr/>
                    <a:lstStyle/>
                    <a:p>
                      <a:pPr algn="ctr"/>
                      <a:r>
                        <a:rPr lang="en-GB" sz="1200" dirty="0" smtClean="0"/>
                        <a:t>The</a:t>
                      </a:r>
                      <a:r>
                        <a:rPr lang="en-GB" sz="1200" baseline="0" dirty="0" smtClean="0"/>
                        <a:t> Mayflower Compact</a:t>
                      </a:r>
                      <a:endParaRPr lang="en-GB" sz="1200" b="1" dirty="0"/>
                    </a:p>
                  </a:txBody>
                  <a:tcPr>
                    <a:solidFill>
                      <a:schemeClr val="accent1">
                        <a:lumMod val="20000"/>
                        <a:lumOff val="80000"/>
                      </a:schemeClr>
                    </a:solidFill>
                  </a:tcPr>
                </a:tc>
                <a:tc>
                  <a:txBody>
                    <a:bodyPr/>
                    <a:lstStyle/>
                    <a:p>
                      <a:pPr algn="ctr"/>
                      <a:r>
                        <a:rPr lang="en-GB" sz="1200" dirty="0" smtClean="0"/>
                        <a:t>Translation</a:t>
                      </a:r>
                      <a:endParaRPr lang="en-GB" sz="1200" b="1" dirty="0"/>
                    </a:p>
                  </a:txBody>
                  <a:tcPr>
                    <a:solidFill>
                      <a:schemeClr val="accent1">
                        <a:lumMod val="20000"/>
                        <a:lumOff val="80000"/>
                      </a:schemeClr>
                    </a:solidFill>
                  </a:tcPr>
                </a:tc>
              </a:tr>
              <a:tr h="4238600">
                <a:tc>
                  <a:txBody>
                    <a:bodyPr/>
                    <a:lstStyle/>
                    <a:p>
                      <a:r>
                        <a:rPr lang="en-US" sz="1200" dirty="0" smtClean="0"/>
                        <a:t>In the name of God, Amen. We whose names are underwritten, </a:t>
                      </a:r>
                      <a:r>
                        <a:rPr lang="en-US" sz="1200" b="1" i="0" dirty="0" smtClean="0"/>
                        <a:t>the loyal subjects of our dread Sovereign Lord King James,</a:t>
                      </a:r>
                      <a:r>
                        <a:rPr lang="en-US" sz="1200" i="1" dirty="0" smtClean="0"/>
                        <a:t> </a:t>
                      </a:r>
                      <a:r>
                        <a:rPr lang="en-US" sz="1200" dirty="0" smtClean="0"/>
                        <a:t>by the Grace of God of Great Britain, France, and Ireland King, Defender of the Faith, etc.</a:t>
                      </a:r>
                    </a:p>
                    <a:p>
                      <a:r>
                        <a:rPr lang="en-US" sz="1200" b="1" dirty="0" smtClean="0"/>
                        <a:t>Having undertaken for the Glory of God and advancement of the Christian Faith and </a:t>
                      </a:r>
                      <a:r>
                        <a:rPr lang="en-US" sz="1200" b="1" dirty="0" err="1" smtClean="0"/>
                        <a:t>Honour</a:t>
                      </a:r>
                      <a:r>
                        <a:rPr lang="en-US" sz="1200" b="1" dirty="0" smtClean="0"/>
                        <a:t> of our King and Country, a Voyage</a:t>
                      </a:r>
                      <a:r>
                        <a:rPr lang="en-US" sz="1200" dirty="0" smtClean="0"/>
                        <a:t> to plant the First Colony in the Northern Parts of Virginia, do by these presents solemnly and mutually in the presence of God and one of another, </a:t>
                      </a:r>
                      <a:r>
                        <a:rPr lang="en-US" sz="1200" b="1" dirty="0" smtClean="0"/>
                        <a:t>Covenant and Combine ourselves together in a Civil Body Politic</a:t>
                      </a:r>
                      <a:r>
                        <a:rPr lang="en-US" sz="1200" dirty="0" smtClean="0"/>
                        <a:t>, for our better ordering and preservation and furtherance of the ends aforesaid; and </a:t>
                      </a:r>
                      <a:r>
                        <a:rPr lang="en-US" sz="1200" b="1" dirty="0" smtClean="0"/>
                        <a:t>by virtue hereof to enact, constitute and frame such just and equal Laws</a:t>
                      </a:r>
                      <a:r>
                        <a:rPr lang="en-US" sz="1200" dirty="0" smtClean="0"/>
                        <a:t>, Ordinances, Acts, Constitutions and Offices from time to time, as shall be thought most meet and convenient for the general good of the Colony, </a:t>
                      </a:r>
                      <a:r>
                        <a:rPr lang="en-US" sz="1200" b="1" dirty="0" smtClean="0"/>
                        <a:t>unto which we promise all due submission and obedience. </a:t>
                      </a:r>
                      <a:r>
                        <a:rPr lang="en-US" sz="1200" dirty="0" smtClean="0"/>
                        <a:t>In witness whereof we have hereunder subscribed our names at Cape Cod, the 11th of November, in the year of the reign of our Sovereign Lord King James, of England, France and Ireland the eighteenth, and of Scotland the fifty-fourth. Anno Domini 1620.</a:t>
                      </a:r>
                    </a:p>
                    <a:p>
                      <a:pPr marL="0" marR="0" indent="0" algn="r" defTabSz="914400" rtl="0" eaLnBrk="1" fontAlgn="auto" latinLnBrk="0" hangingPunct="1">
                        <a:lnSpc>
                          <a:spcPct val="100000"/>
                        </a:lnSpc>
                        <a:spcBef>
                          <a:spcPts val="0"/>
                        </a:spcBef>
                        <a:spcAft>
                          <a:spcPts val="0"/>
                        </a:spcAft>
                        <a:buClrTx/>
                        <a:buSzTx/>
                        <a:buFontTx/>
                        <a:buNone/>
                        <a:tabLst/>
                        <a:defRPr/>
                      </a:pPr>
                      <a:r>
                        <a:rPr lang="en-US" sz="1000" b="0" dirty="0" smtClean="0"/>
                        <a:t>https://www.plimoth.org/learn/just-kids/homework-help/mayflower-and-mayflower-compact</a:t>
                      </a:r>
                    </a:p>
                  </a:txBody>
                  <a:tcPr/>
                </a:tc>
                <a:tc>
                  <a:txBody>
                    <a:bodyPr/>
                    <a:lstStyle/>
                    <a:p>
                      <a:endParaRPr lang="en-GB" sz="1200" b="0" dirty="0"/>
                    </a:p>
                  </a:txBody>
                  <a:tcPr/>
                </a:tc>
              </a:tr>
            </a:tbl>
          </a:graphicData>
        </a:graphic>
      </p:graphicFrame>
      <p:grpSp>
        <p:nvGrpSpPr>
          <p:cNvPr id="3" name="Group 2"/>
          <p:cNvGrpSpPr/>
          <p:nvPr/>
        </p:nvGrpSpPr>
        <p:grpSpPr>
          <a:xfrm>
            <a:off x="3803338" y="3203848"/>
            <a:ext cx="2960165" cy="3456384"/>
            <a:chOff x="3789040" y="1619672"/>
            <a:chExt cx="2960165" cy="3456384"/>
          </a:xfrm>
        </p:grpSpPr>
        <p:sp>
          <p:nvSpPr>
            <p:cNvPr id="6" name="Rectangle 5"/>
            <p:cNvSpPr/>
            <p:nvPr/>
          </p:nvSpPr>
          <p:spPr>
            <a:xfrm>
              <a:off x="3789040" y="4427984"/>
              <a:ext cx="2952328"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smtClean="0"/>
                <a:t>We promise to follow these laws completely</a:t>
              </a:r>
              <a:endParaRPr lang="en-GB" sz="1600" dirty="0"/>
            </a:p>
          </p:txBody>
        </p:sp>
        <p:sp>
          <p:nvSpPr>
            <p:cNvPr id="8" name="Rectangle 7"/>
            <p:cNvSpPr/>
            <p:nvPr/>
          </p:nvSpPr>
          <p:spPr>
            <a:xfrm>
              <a:off x="3796877" y="1619672"/>
              <a:ext cx="2952328"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smtClean="0"/>
                <a:t>We are the subjects of the respected King James I</a:t>
              </a:r>
              <a:endParaRPr lang="en-GB" sz="1600" dirty="0"/>
            </a:p>
          </p:txBody>
        </p:sp>
        <p:sp>
          <p:nvSpPr>
            <p:cNvPr id="9" name="Rectangle 8"/>
            <p:cNvSpPr/>
            <p:nvPr/>
          </p:nvSpPr>
          <p:spPr>
            <a:xfrm>
              <a:off x="3789040" y="3779912"/>
              <a:ext cx="2952328"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smtClean="0"/>
                <a:t>To make, establish and abide by fair laws</a:t>
              </a:r>
              <a:endParaRPr lang="en-GB" sz="1600" dirty="0"/>
            </a:p>
          </p:txBody>
        </p:sp>
        <p:sp>
          <p:nvSpPr>
            <p:cNvPr id="10" name="Rectangle 9"/>
            <p:cNvSpPr/>
            <p:nvPr/>
          </p:nvSpPr>
          <p:spPr>
            <a:xfrm>
              <a:off x="3789040" y="3131840"/>
              <a:ext cx="2952328"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smtClean="0"/>
                <a:t>We agree and will join to make an organised group of citizens</a:t>
              </a:r>
              <a:endParaRPr lang="en-GB" sz="1600" dirty="0"/>
            </a:p>
          </p:txBody>
        </p:sp>
      </p:grpSp>
    </p:spTree>
    <p:extLst>
      <p:ext uri="{BB962C8B-B14F-4D97-AF65-F5344CB8AC3E}">
        <p14:creationId xmlns:p14="http://schemas.microsoft.com/office/powerpoint/2010/main" val="138222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4750</TotalTime>
  <Words>787</Words>
  <Application>Microsoft Office PowerPoint</Application>
  <PresentationFormat>On-screen Show (4:3)</PresentationFormat>
  <Paragraphs>41</Paragraphs>
  <Slides>3</Slides>
  <Notes>0</Notes>
  <HiddenSlides>0</HiddenSlides>
  <MMClips>0</MMClips>
  <ScaleCrop>false</ScaleCrop>
  <HeadingPairs>
    <vt:vector size="4" baseType="variant">
      <vt:variant>
        <vt:lpstr>Theme</vt:lpstr>
      </vt:variant>
      <vt:variant>
        <vt:i4>6</vt:i4>
      </vt:variant>
      <vt:variant>
        <vt:lpstr>Slide Titles</vt:lpstr>
      </vt:variant>
      <vt:variant>
        <vt:i4>3</vt:i4>
      </vt:variant>
    </vt:vector>
  </HeadingPairs>
  <TitlesOfParts>
    <vt:vector size="9" baseType="lpstr">
      <vt:lpstr>Office Theme</vt:lpstr>
      <vt:lpstr>Custom Design</vt:lpstr>
      <vt:lpstr>1_Custom Design</vt:lpstr>
      <vt:lpstr>2_Custom Design</vt:lpstr>
      <vt:lpstr>3_Custom Design</vt:lpstr>
      <vt:lpstr>4_Custom Design</vt:lpstr>
      <vt:lpstr>The Mayflower Compact</vt:lpstr>
      <vt:lpstr>The Mayflower Compact</vt:lpstr>
      <vt:lpstr>The Mayflower Compact - answers</vt:lpstr>
    </vt:vector>
  </TitlesOfParts>
  <Company>Plymouth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Mayflower by Numbers</dc:title>
  <dc:creator>Walker, Kathryn</dc:creator>
  <cp:lastModifiedBy>Walker, Kathryn</cp:lastModifiedBy>
  <cp:revision>292</cp:revision>
  <cp:lastPrinted>2018-01-09T15:56:07Z</cp:lastPrinted>
  <dcterms:created xsi:type="dcterms:W3CDTF">2016-08-05T10:29:23Z</dcterms:created>
  <dcterms:modified xsi:type="dcterms:W3CDTF">2018-02-22T15:07:04Z</dcterms:modified>
</cp:coreProperties>
</file>