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294"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22/02/2018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89" y="683568"/>
            <a:ext cx="4104839" cy="936104"/>
          </a:xfrm>
        </p:spPr>
        <p:txBody>
          <a:bodyPr>
            <a:normAutofit/>
          </a:bodyPr>
          <a:lstStyle/>
          <a:p>
            <a:r>
              <a:rPr lang="en-GB" sz="3200" dirty="0" smtClean="0"/>
              <a:t>Treaty with Massasoit</a:t>
            </a:r>
            <a:endParaRPr lang="en-GB" sz="3200" dirty="0"/>
          </a:p>
        </p:txBody>
      </p:sp>
      <p:sp>
        <p:nvSpPr>
          <p:cNvPr id="3" name="Content Placeholder 2"/>
          <p:cNvSpPr>
            <a:spLocks noGrp="1"/>
          </p:cNvSpPr>
          <p:nvPr>
            <p:ph idx="1"/>
          </p:nvPr>
        </p:nvSpPr>
        <p:spPr>
          <a:xfrm>
            <a:off x="476289" y="2195736"/>
            <a:ext cx="5904656" cy="3888432"/>
          </a:xfrm>
          <a:ln>
            <a:solidFill>
              <a:schemeClr val="tx1"/>
            </a:solidFill>
          </a:ln>
        </p:spPr>
        <p:txBody>
          <a:bodyPr>
            <a:normAutofit lnSpcReduction="10000"/>
          </a:bodyPr>
          <a:lstStyle/>
          <a:p>
            <a:pPr marL="0" indent="0">
              <a:buNone/>
            </a:pPr>
            <a:r>
              <a:rPr lang="en-US" sz="1300" dirty="0" smtClean="0"/>
              <a:t>…made </a:t>
            </a:r>
            <a:r>
              <a:rPr lang="en-US" sz="1300" dirty="0"/>
              <a:t>way for the coming of their great Sachem, called Massasoit. Who, about four or five days after, came with the chief of his friends and other attendance, with the aforesaid Squanto. With whom, after friendly entertainment and some gifts given him, they made a peace with him (which hath now continued this 24 years) in these terms:</a:t>
            </a:r>
          </a:p>
          <a:p>
            <a:pPr marL="0" indent="0">
              <a:buNone/>
            </a:pPr>
            <a:r>
              <a:rPr lang="en-US" sz="1300" dirty="0"/>
              <a:t>1. That neither he nor any of his should injure or do hurt to any of their people.</a:t>
            </a:r>
          </a:p>
          <a:p>
            <a:pPr marL="0" indent="0">
              <a:buNone/>
            </a:pPr>
            <a:r>
              <a:rPr lang="en-US" sz="1300" dirty="0"/>
              <a:t>2. That if any of his did hurt to any of theirs, he should send the offender, that they might punish him.</a:t>
            </a:r>
          </a:p>
          <a:p>
            <a:pPr marL="0" indent="0">
              <a:buNone/>
            </a:pPr>
            <a:r>
              <a:rPr lang="en-US" sz="1300" dirty="0"/>
              <a:t>3. That if anything were taken away from any of theirs, he should cause it to be restored; and they should do the like to his.</a:t>
            </a:r>
          </a:p>
          <a:p>
            <a:pPr marL="0" indent="0">
              <a:buNone/>
            </a:pPr>
            <a:r>
              <a:rPr lang="en-US" sz="1300" dirty="0"/>
              <a:t>4. If any did unjustly war against him, they would aid him; if any did war against them, he should aid them.</a:t>
            </a:r>
          </a:p>
          <a:p>
            <a:pPr marL="0" indent="0">
              <a:buNone/>
            </a:pPr>
            <a:r>
              <a:rPr lang="en-US" sz="1300" dirty="0"/>
              <a:t>5. He should send to his neighbors confederates to certify them of this, that they might not wrong them, but might be likewise comprised in the conditions of peace.</a:t>
            </a:r>
          </a:p>
          <a:p>
            <a:pPr marL="0" indent="0">
              <a:buNone/>
            </a:pPr>
            <a:r>
              <a:rPr lang="en-US" sz="1300" dirty="0"/>
              <a:t>6. That when their men came to them, they should leave their bows and arrows behind them</a:t>
            </a:r>
            <a:r>
              <a:rPr lang="en-US" sz="1300" dirty="0" smtClean="0"/>
              <a:t>.</a:t>
            </a:r>
          </a:p>
          <a:p>
            <a:pPr marL="0" indent="0">
              <a:buNone/>
            </a:pPr>
            <a:endParaRPr lang="en-US" sz="1200" dirty="0"/>
          </a:p>
          <a:p>
            <a:pPr marL="0" indent="0" algn="r">
              <a:buNone/>
            </a:pPr>
            <a:r>
              <a:rPr lang="en-GB" sz="1000" dirty="0" smtClean="0"/>
              <a:t>From Bradford’s </a:t>
            </a:r>
            <a:r>
              <a:rPr lang="en-GB" sz="1000" i="1" dirty="0" smtClean="0"/>
              <a:t>Of </a:t>
            </a:r>
            <a:r>
              <a:rPr lang="en-GB" sz="1000" i="1" dirty="0" err="1" smtClean="0"/>
              <a:t>Plimoth</a:t>
            </a:r>
            <a:r>
              <a:rPr lang="en-GB" sz="1000" i="1" dirty="0"/>
              <a:t> Plantation: https://www.scholastic.com/teachers/articles/teaching-content/excerpts-william-bradfords-plymouth-plantation-text-dependent-questions/</a:t>
            </a:r>
          </a:p>
        </p:txBody>
      </p:sp>
      <p:sp>
        <p:nvSpPr>
          <p:cNvPr id="4" name="TextBox 3"/>
          <p:cNvSpPr txBox="1"/>
          <p:nvPr/>
        </p:nvSpPr>
        <p:spPr>
          <a:xfrm>
            <a:off x="476289" y="6228184"/>
            <a:ext cx="5904656" cy="2492990"/>
          </a:xfrm>
          <a:prstGeom prst="rect">
            <a:avLst/>
          </a:prstGeom>
          <a:noFill/>
          <a:ln>
            <a:solidFill>
              <a:schemeClr val="tx1"/>
            </a:solidFill>
          </a:ln>
        </p:spPr>
        <p:txBody>
          <a:bodyPr wrap="square" rtlCol="0">
            <a:spAutoFit/>
          </a:bodyPr>
          <a:lstStyle/>
          <a:p>
            <a:pPr marL="342900" indent="-342900">
              <a:buAutoNum type="arabicPeriod"/>
            </a:pPr>
            <a:r>
              <a:rPr lang="en-GB" sz="1200" dirty="0" smtClean="0"/>
              <a:t>Translate the six terms into language that would be appropriate for your peers.</a:t>
            </a:r>
          </a:p>
          <a:p>
            <a:pPr marL="342900" indent="-342900">
              <a:buAutoNum type="arabicPeriod"/>
            </a:pPr>
            <a:r>
              <a:rPr lang="en-GB" sz="1200" dirty="0" smtClean="0"/>
              <a:t>Put them into order of importance.</a:t>
            </a:r>
          </a:p>
          <a:p>
            <a:pPr marL="342900" indent="-342900">
              <a:buAutoNum type="arabicPeriod"/>
            </a:pPr>
            <a:r>
              <a:rPr lang="en-GB" sz="1200" dirty="0" smtClean="0"/>
              <a:t>Explain why you have picked the most and least important terms.</a:t>
            </a:r>
          </a:p>
          <a:p>
            <a:pPr marL="342900" indent="-342900">
              <a:buAutoNum type="arabicPeriod"/>
            </a:pPr>
            <a:r>
              <a:rPr lang="en-GB" sz="1200" dirty="0" smtClean="0"/>
              <a:t>In term four, who could have waged war against either the Pilgrims or the Wampanoag?</a:t>
            </a:r>
          </a:p>
          <a:p>
            <a:pPr marL="342900" indent="-342900">
              <a:buAutoNum type="arabicPeriod"/>
            </a:pPr>
            <a:r>
              <a:rPr lang="en-GB" sz="1200" dirty="0" smtClean="0"/>
              <a:t>What does term six infer about the type of relationship they wanted their people to have?</a:t>
            </a:r>
          </a:p>
          <a:p>
            <a:pPr marL="342900" indent="-342900">
              <a:buAutoNum type="arabicPeriod"/>
            </a:pPr>
            <a:r>
              <a:rPr lang="en-GB" sz="1200" dirty="0" smtClean="0"/>
              <a:t>Each of the terms has a negative action (hurt, taking, war, weapons); why do you think this is? What does it tell you about how their relationship started?</a:t>
            </a:r>
          </a:p>
          <a:p>
            <a:pPr marL="342900" indent="-342900">
              <a:buAutoNum type="arabicPeriod"/>
            </a:pPr>
            <a:r>
              <a:rPr lang="en-GB" sz="1200" dirty="0" smtClean="0"/>
              <a:t>Why do you think it was important for the Pilgrims and the Wampanoag to create a treaty?</a:t>
            </a:r>
          </a:p>
          <a:p>
            <a:pPr marL="342900" indent="-342900">
              <a:buAutoNum type="arabicPeriod"/>
            </a:pPr>
            <a:r>
              <a:rPr lang="en-GB" sz="1200" dirty="0" smtClean="0"/>
              <a:t>Do you think the treaty is fair? Why/why not?</a:t>
            </a:r>
          </a:p>
          <a:p>
            <a:pPr marL="342900" indent="-342900">
              <a:buAutoNum type="arabicPeriod"/>
            </a:pPr>
            <a:r>
              <a:rPr lang="en-GB" sz="1200" dirty="0" smtClean="0"/>
              <a:t>What other terms would you add to this treaty and why?</a:t>
            </a:r>
            <a:endParaRPr lang="en-GB" sz="1200" dirty="0"/>
          </a:p>
        </p:txBody>
      </p:sp>
    </p:spTree>
    <p:extLst>
      <p:ext uri="{BB962C8B-B14F-4D97-AF65-F5344CB8AC3E}">
        <p14:creationId xmlns:p14="http://schemas.microsoft.com/office/powerpoint/2010/main" val="143582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4750</TotalTime>
  <Words>382</Words>
  <Application>Microsoft Office PowerPoint</Application>
  <PresentationFormat>On-screen Show (4:3)</PresentationFormat>
  <Paragraphs>19</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Treaty with Massasoit</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2018-02-22T15:28:33Z</dcterms:modified>
</cp:coreProperties>
</file>