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7"/>
  </p:notesMasterIdLst>
  <p:sldIdLst>
    <p:sldId id="301" r:id="rId6"/>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1830" y="804"/>
      </p:cViewPr>
      <p:guideLst>
        <p:guide orient="horz" pos="2880"/>
        <p:guide pos="216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06/03/2018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2" y="683568"/>
            <a:ext cx="3960440" cy="971600"/>
          </a:xfrm>
        </p:spPr>
        <p:txBody>
          <a:bodyPr>
            <a:normAutofit/>
          </a:bodyPr>
          <a:lstStyle/>
          <a:p>
            <a:r>
              <a:rPr lang="en-GB" sz="2800" dirty="0" smtClean="0"/>
              <a:t>Captivity Narrative</a:t>
            </a:r>
            <a:endParaRPr lang="en-GB" sz="2800" dirty="0"/>
          </a:p>
        </p:txBody>
      </p:sp>
      <p:sp>
        <p:nvSpPr>
          <p:cNvPr id="3" name="Content Placeholder 2"/>
          <p:cNvSpPr>
            <a:spLocks noGrp="1"/>
          </p:cNvSpPr>
          <p:nvPr>
            <p:ph idx="1"/>
          </p:nvPr>
        </p:nvSpPr>
        <p:spPr>
          <a:xfrm>
            <a:off x="476672" y="2195736"/>
            <a:ext cx="5904656" cy="4032448"/>
          </a:xfrm>
          <a:ln>
            <a:solidFill>
              <a:schemeClr val="tx1"/>
            </a:solidFill>
          </a:ln>
        </p:spPr>
        <p:txBody>
          <a:bodyPr>
            <a:normAutofit/>
          </a:bodyPr>
          <a:lstStyle/>
          <a:p>
            <a:pPr marL="0" indent="0">
              <a:buNone/>
            </a:pPr>
            <a:r>
              <a:rPr lang="en-US" sz="1200" dirty="0" smtClean="0"/>
              <a:t>Mary Rowlandson was held captive for 11 weeks and 5 days by Native Americans during King Philip’s war. After her release, Mary wrote </a:t>
            </a:r>
            <a:r>
              <a:rPr lang="en-US" sz="1200" i="1" dirty="0" smtClean="0"/>
              <a:t>A Narrative of the Captivity and Restoration of Mrs. Mary Rowlandson. </a:t>
            </a:r>
            <a:r>
              <a:rPr lang="en-US" sz="1200" dirty="0" smtClean="0"/>
              <a:t>Throughout, she has unquestionable faith in God’s will, but notices:</a:t>
            </a:r>
            <a:endParaRPr lang="en-US" sz="1200" i="1" dirty="0" smtClean="0"/>
          </a:p>
          <a:p>
            <a:pPr marL="0" indent="0">
              <a:buNone/>
            </a:pPr>
            <a:endParaRPr lang="en-US" sz="1200" dirty="0"/>
          </a:p>
          <a:p>
            <a:pPr marL="0" indent="0">
              <a:buNone/>
            </a:pPr>
            <a:r>
              <a:rPr lang="en-US" sz="1200" dirty="0" smtClean="0"/>
              <a:t>But </a:t>
            </a:r>
            <a:r>
              <a:rPr lang="en-US" sz="1200" dirty="0"/>
              <a:t>before I go any further, I would take leave to mention a few remarkable passages of providence, which I took special notice of in my afflicted </a:t>
            </a:r>
            <a:r>
              <a:rPr lang="en-US" sz="1200" dirty="0" smtClean="0"/>
              <a:t>time…</a:t>
            </a:r>
          </a:p>
          <a:p>
            <a:pPr marL="0" indent="0">
              <a:buNone/>
            </a:pPr>
            <a:r>
              <a:rPr lang="en-US" sz="1200" dirty="0" smtClean="0"/>
              <a:t>3. Which </a:t>
            </a:r>
            <a:r>
              <a:rPr lang="en-US" sz="1200" dirty="0"/>
              <a:t>also I have hinted before, when the English army with new supplies were sent forth to pursue after the enemy, and they understanding it, fled before them till they came to </a:t>
            </a:r>
            <a:r>
              <a:rPr lang="en-US" sz="1200" dirty="0" err="1"/>
              <a:t>Banquang</a:t>
            </a:r>
            <a:r>
              <a:rPr lang="en-US" sz="1200" dirty="0"/>
              <a:t> river, where they forthwith went over safely; that that river should be impassable to the English. I can but admire to see the wonderful providence of God in preserving the heathen for further affliction to our poor country. They could go in great numbers over, but the English must stop. God had an over-ruling hand in all those things. </a:t>
            </a:r>
          </a:p>
          <a:p>
            <a:pPr marL="0" indent="0">
              <a:buNone/>
            </a:pPr>
            <a:r>
              <a:rPr lang="en-US" sz="1200" dirty="0"/>
              <a:t>4. It was thought, if their corn were cut down, they would starve and die with hunger, and all their corn that could be found, was destroyed, and they driven from that little they had in store, into the woods in the midst of winter; and yet how to admiration did the Lord preserve them for His holy ends, and the destruction of many still amongst the English! strangely did the Lord provide for them; that I did not see (all the time I was among them) one man, woman, or child, die with hunger. </a:t>
            </a:r>
          </a:p>
          <a:p>
            <a:pPr marL="0" indent="0" algn="r">
              <a:buNone/>
            </a:pPr>
            <a:r>
              <a:rPr lang="en-US" sz="1000" dirty="0" smtClean="0"/>
              <a:t>The Twentieth Remove: https</a:t>
            </a:r>
            <a:r>
              <a:rPr lang="en-US" sz="1000" dirty="0"/>
              <a:t>://</a:t>
            </a:r>
            <a:r>
              <a:rPr lang="en-US" sz="1000" dirty="0" smtClean="0"/>
              <a:t>csivc.csi.cuny.edu/history/files/lavender/rownarr.html</a:t>
            </a:r>
            <a:endParaRPr lang="en-US" sz="1000" dirty="0"/>
          </a:p>
        </p:txBody>
      </p:sp>
      <p:sp>
        <p:nvSpPr>
          <p:cNvPr id="4" name="TextBox 3"/>
          <p:cNvSpPr txBox="1"/>
          <p:nvPr/>
        </p:nvSpPr>
        <p:spPr>
          <a:xfrm>
            <a:off x="476672" y="6372200"/>
            <a:ext cx="5904656" cy="2308324"/>
          </a:xfrm>
          <a:prstGeom prst="rect">
            <a:avLst/>
          </a:prstGeom>
          <a:noFill/>
          <a:ln>
            <a:solidFill>
              <a:schemeClr val="tx1"/>
            </a:solidFill>
          </a:ln>
        </p:spPr>
        <p:txBody>
          <a:bodyPr wrap="square" rtlCol="0">
            <a:spAutoFit/>
          </a:bodyPr>
          <a:lstStyle/>
          <a:p>
            <a:r>
              <a:rPr lang="en-GB" sz="1200" dirty="0" smtClean="0"/>
              <a:t>1. In her third point, what is it that </a:t>
            </a:r>
            <a:r>
              <a:rPr lang="en-GB" sz="1200" dirty="0"/>
              <a:t>M</a:t>
            </a:r>
            <a:r>
              <a:rPr lang="en-GB" sz="1200" dirty="0" smtClean="0"/>
              <a:t>ary’s captors, ‘the heathen[s]’, can do that the English cannot? </a:t>
            </a:r>
          </a:p>
          <a:p>
            <a:r>
              <a:rPr lang="en-GB" sz="1200" dirty="0" smtClean="0"/>
              <a:t>2. How does she explain this?</a:t>
            </a:r>
          </a:p>
          <a:p>
            <a:r>
              <a:rPr lang="en-GB" sz="1200" dirty="0" smtClean="0"/>
              <a:t>3. In her fourth point, what does Mary say the English had done to the corn and why?</a:t>
            </a:r>
          </a:p>
          <a:p>
            <a:r>
              <a:rPr lang="en-GB" sz="1200" dirty="0" smtClean="0"/>
              <a:t>4. Who does Mary believe stopped this from happening?</a:t>
            </a:r>
          </a:p>
          <a:p>
            <a:r>
              <a:rPr lang="en-GB" sz="1200" dirty="0" smtClean="0"/>
              <a:t>5. What does this infer about the abilities of the Native American’s that captured Mary?</a:t>
            </a:r>
          </a:p>
          <a:p>
            <a:r>
              <a:rPr lang="en-GB" sz="1200" dirty="0"/>
              <a:t>6</a:t>
            </a:r>
            <a:r>
              <a:rPr lang="en-GB" sz="1200" dirty="0" smtClean="0"/>
              <a:t>. How do you think Mary viewed her captors?</a:t>
            </a:r>
          </a:p>
          <a:p>
            <a:r>
              <a:rPr lang="en-GB" sz="1200" dirty="0"/>
              <a:t>7</a:t>
            </a:r>
            <a:r>
              <a:rPr lang="en-GB" sz="1200" dirty="0" smtClean="0"/>
              <a:t>. Why do you think Mary chose to write about the skills and survival of the Native Americans?</a:t>
            </a:r>
          </a:p>
          <a:p>
            <a:r>
              <a:rPr lang="en-GB" sz="1200" dirty="0"/>
              <a:t>8</a:t>
            </a:r>
            <a:r>
              <a:rPr lang="en-GB" sz="1200" dirty="0" smtClean="0"/>
              <a:t>. How does Mary justify what happened to her and what does this tell you about her character?</a:t>
            </a:r>
          </a:p>
          <a:p>
            <a:r>
              <a:rPr lang="en-GB" sz="1200" dirty="0" smtClean="0"/>
              <a:t>9. How do you think her experience affected her faith?</a:t>
            </a:r>
          </a:p>
        </p:txBody>
      </p:sp>
    </p:spTree>
    <p:extLst>
      <p:ext uri="{BB962C8B-B14F-4D97-AF65-F5344CB8AC3E}">
        <p14:creationId xmlns:p14="http://schemas.microsoft.com/office/powerpoint/2010/main" val="310522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4752</TotalTime>
  <Words>452</Words>
  <Application>Microsoft Office PowerPoint</Application>
  <PresentationFormat>On-screen Show (4:3)</PresentationFormat>
  <Paragraphs>16</Paragraphs>
  <Slides>1</Slides>
  <Notes>0</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Custom Design</vt:lpstr>
      <vt:lpstr>1_Custom Design</vt:lpstr>
      <vt:lpstr>2_Custom Design</vt:lpstr>
      <vt:lpstr>3_Custom Design</vt:lpstr>
      <vt:lpstr>4_Custom Design</vt:lpstr>
      <vt:lpstr>Captivity Narrative</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293</cp:revision>
  <cp:lastPrinted>2018-01-09T15:56:07Z</cp:lastPrinted>
  <dcterms:created xsi:type="dcterms:W3CDTF">2016-08-05T10:29:23Z</dcterms:created>
  <dcterms:modified xsi:type="dcterms:W3CDTF">2018-03-06T09:59:57Z</dcterms:modified>
</cp:coreProperties>
</file>