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7"/>
  </p:notesMasterIdLst>
  <p:sldIdLst>
    <p:sldId id="279" r:id="rId6"/>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44" autoAdjust="0"/>
    <p:restoredTop sz="93250" autoAdjust="0"/>
  </p:normalViewPr>
  <p:slideViewPr>
    <p:cSldViewPr>
      <p:cViewPr>
        <p:scale>
          <a:sx n="80" d="100"/>
          <a:sy n="80" d="100"/>
        </p:scale>
        <p:origin x="-1830" y="804"/>
      </p:cViewPr>
      <p:guideLst>
        <p:guide orient="horz" pos="2880"/>
        <p:guide pos="216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06/03/2018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97" y="755576"/>
            <a:ext cx="4098823" cy="864096"/>
          </a:xfrm>
        </p:spPr>
        <p:txBody>
          <a:bodyPr>
            <a:normAutofit/>
          </a:bodyPr>
          <a:lstStyle/>
          <a:p>
            <a:r>
              <a:rPr lang="en-GB" sz="3600" dirty="0" smtClean="0"/>
              <a:t>Bradford’s Journal</a:t>
            </a:r>
            <a:endParaRPr lang="en-GB" sz="3600" dirty="0"/>
          </a:p>
        </p:txBody>
      </p:sp>
      <p:sp>
        <p:nvSpPr>
          <p:cNvPr id="3" name="Content Placeholder 2"/>
          <p:cNvSpPr>
            <a:spLocks noGrp="1"/>
          </p:cNvSpPr>
          <p:nvPr>
            <p:ph idx="1"/>
          </p:nvPr>
        </p:nvSpPr>
        <p:spPr>
          <a:xfrm>
            <a:off x="400364" y="2051720"/>
            <a:ext cx="6052972" cy="4320480"/>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1200" dirty="0"/>
              <a:t>But I may not hear pass by another remarkable passage not to be forgotten. As this calamity fell among the passengers that were to be left here to plant [farm], and were hasted ashore and made to drink water, that the seamen might have the more bear, and one in his sickness desiring but a small can of beer, it was answered, that if he were their own father he should have none; the disease began to fall amongst them also, so as almost half of their company died before they went away, and many of their officers and lustiest [hardiest] men, as the </a:t>
            </a:r>
            <a:r>
              <a:rPr lang="en-US" sz="1200" dirty="0" err="1"/>
              <a:t>boatson</a:t>
            </a:r>
            <a:r>
              <a:rPr lang="en-US" sz="1200" dirty="0"/>
              <a:t>, gunner, quartermasters, the cook, and others. At which the master was something </a:t>
            </a:r>
            <a:r>
              <a:rPr lang="en-US" sz="1200" dirty="0" err="1"/>
              <a:t>strucken</a:t>
            </a:r>
            <a:r>
              <a:rPr lang="en-US" sz="1200" dirty="0"/>
              <a:t> and sent to the sick ashore and told the Governor he should send for beer for them that had need of it, though he drunk water homeward bound. But now amongst his company there was far another kind of carriage in this misery than amongst the passengers; for they that before had been </a:t>
            </a:r>
            <a:r>
              <a:rPr lang="en-US" sz="1200" dirty="0" err="1"/>
              <a:t>boone</a:t>
            </a:r>
            <a:r>
              <a:rPr lang="en-US" sz="1200" dirty="0"/>
              <a:t> companions in drinking and jollity in the time of their health and welfare, began now to desert one another in this calamity saying they would not hazard their lives for them, they should be infected by coming to help them in their cabins, and so, after they came to lie by it, would do little or nothing for them, but if they died let them die. But such of the passengers as were yet aboard showed them what mercy they could, which made some of their hearts relent, as the </a:t>
            </a:r>
            <a:r>
              <a:rPr lang="en-US" sz="1200" dirty="0" err="1"/>
              <a:t>boatson</a:t>
            </a:r>
            <a:r>
              <a:rPr lang="en-US" sz="1200" dirty="0"/>
              <a:t> (and some others), who was a proud young man, and would often curse and scoff at the passengers; but when he grew weak, they had compassion on him and helped him; then he confessed he did not deserve it at their hands, he had abused them in word and deed. O! </a:t>
            </a:r>
            <a:r>
              <a:rPr lang="en-US" sz="1200" dirty="0" err="1"/>
              <a:t>saith</a:t>
            </a:r>
            <a:r>
              <a:rPr lang="en-US" sz="1200" dirty="0"/>
              <a:t> he, you, I now see, show your love like Christians indeed one to another, but we let one another lie and die like dogs. </a:t>
            </a:r>
            <a:endParaRPr lang="en-US" sz="1200" dirty="0" smtClean="0"/>
          </a:p>
          <a:p>
            <a:pPr marL="0" indent="0" algn="r">
              <a:buNone/>
            </a:pPr>
            <a:r>
              <a:rPr lang="en-US" sz="1000" dirty="0" smtClean="0"/>
              <a:t>Pg257</a:t>
            </a:r>
          </a:p>
          <a:p>
            <a:pPr marL="0" indent="0" algn="r">
              <a:buNone/>
            </a:pPr>
            <a:r>
              <a:rPr lang="en-US" sz="1000" dirty="0"/>
              <a:t>http://archive.org/stream/historyplymouth01socigoog#page/n256/mode/2up/search/let+one+another+lie+and+die+like+dogs.+</a:t>
            </a:r>
            <a:endParaRPr lang="en-US" sz="1000" dirty="0" smtClean="0"/>
          </a:p>
          <a:p>
            <a:pPr marL="0" indent="0">
              <a:buNone/>
            </a:pPr>
            <a:endParaRPr lang="en-GB" sz="1400" dirty="0"/>
          </a:p>
        </p:txBody>
      </p:sp>
      <p:sp>
        <p:nvSpPr>
          <p:cNvPr id="4" name="Rectangle 3"/>
          <p:cNvSpPr/>
          <p:nvPr/>
        </p:nvSpPr>
        <p:spPr>
          <a:xfrm>
            <a:off x="404664" y="6372200"/>
            <a:ext cx="6048672" cy="23762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eriod"/>
            </a:pPr>
            <a:r>
              <a:rPr lang="en-GB" sz="1400" dirty="0" smtClean="0"/>
              <a:t>How does Bradford present the passengers in the second line? Why?</a:t>
            </a:r>
          </a:p>
          <a:p>
            <a:pPr marL="342900" indent="-342900">
              <a:buFont typeface="+mj-lt"/>
              <a:buAutoNum type="arabicPeriod"/>
            </a:pPr>
            <a:r>
              <a:rPr lang="en-GB" sz="1400" dirty="0" smtClean="0"/>
              <a:t>How does Bradford believe the seamen should have reacted to the passengers pleas? Why?</a:t>
            </a:r>
          </a:p>
          <a:p>
            <a:pPr marL="342900" indent="-342900">
              <a:buFont typeface="+mj-lt"/>
              <a:buAutoNum type="arabicPeriod"/>
            </a:pPr>
            <a:r>
              <a:rPr lang="en-GB" sz="1400" dirty="0" smtClean="0"/>
              <a:t>What happens to the crew? Why might this be ironic?</a:t>
            </a:r>
          </a:p>
          <a:p>
            <a:pPr marL="342900" indent="-342900">
              <a:buFont typeface="+mj-lt"/>
              <a:buAutoNum type="arabicPeriod"/>
            </a:pPr>
            <a:r>
              <a:rPr lang="en-GB" sz="1400" dirty="0" smtClean="0"/>
              <a:t>What does Bradford mean by ‘another kind of carriage in this misery’?</a:t>
            </a:r>
          </a:p>
          <a:p>
            <a:pPr marL="342900" indent="-342900">
              <a:buFont typeface="+mj-lt"/>
              <a:buAutoNum type="arabicPeriod"/>
            </a:pPr>
            <a:r>
              <a:rPr lang="en-GB" sz="1400" dirty="0" smtClean="0"/>
              <a:t>What reason do the crew use to not help the passengers when they are sick?</a:t>
            </a:r>
          </a:p>
          <a:p>
            <a:pPr marL="342900" indent="-342900">
              <a:buFont typeface="+mj-lt"/>
              <a:buAutoNum type="arabicPeriod"/>
            </a:pPr>
            <a:r>
              <a:rPr lang="en-GB" sz="1400" dirty="0" smtClean="0"/>
              <a:t>What do the passengers do to make some of the crew’s ‘hearts relent’? What does this imply about the passengers?</a:t>
            </a:r>
          </a:p>
          <a:p>
            <a:pPr marL="342900" indent="-342900">
              <a:buFont typeface="+mj-lt"/>
              <a:buAutoNum type="arabicPeriod"/>
            </a:pPr>
            <a:r>
              <a:rPr lang="en-GB" sz="1400" dirty="0" smtClean="0"/>
              <a:t>What does Bradford mean when he says that ‘we let one another lie and die like dogs.’? </a:t>
            </a:r>
          </a:p>
        </p:txBody>
      </p:sp>
    </p:spTree>
    <p:extLst>
      <p:ext uri="{BB962C8B-B14F-4D97-AF65-F5344CB8AC3E}">
        <p14:creationId xmlns:p14="http://schemas.microsoft.com/office/powerpoint/2010/main" val="1184894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4752</TotalTime>
  <Words>503</Words>
  <Application>Microsoft Office PowerPoint</Application>
  <PresentationFormat>On-screen Show (4:3)</PresentationFormat>
  <Paragraphs>11</Paragraphs>
  <Slides>1</Slides>
  <Notes>0</Notes>
  <HiddenSlides>0</HiddenSlides>
  <MMClips>0</MMClips>
  <ScaleCrop>false</ScaleCrop>
  <HeadingPairs>
    <vt:vector size="4" baseType="variant">
      <vt:variant>
        <vt:lpstr>Theme</vt:lpstr>
      </vt:variant>
      <vt:variant>
        <vt:i4>5</vt:i4>
      </vt:variant>
      <vt:variant>
        <vt:lpstr>Slide Titles</vt:lpstr>
      </vt:variant>
      <vt:variant>
        <vt:i4>1</vt:i4>
      </vt:variant>
    </vt:vector>
  </HeadingPairs>
  <TitlesOfParts>
    <vt:vector size="6" baseType="lpstr">
      <vt:lpstr>Custom Design</vt:lpstr>
      <vt:lpstr>1_Custom Design</vt:lpstr>
      <vt:lpstr>2_Custom Design</vt:lpstr>
      <vt:lpstr>3_Custom Design</vt:lpstr>
      <vt:lpstr>4_Custom Design</vt:lpstr>
      <vt:lpstr>Bradford’s Journal</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293</cp:revision>
  <cp:lastPrinted>2018-01-09T15:56:07Z</cp:lastPrinted>
  <dcterms:created xsi:type="dcterms:W3CDTF">2016-08-05T10:29:23Z</dcterms:created>
  <dcterms:modified xsi:type="dcterms:W3CDTF">2018-03-06T09:57:29Z</dcterms:modified>
</cp:coreProperties>
</file>