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7"/>
  </p:notesMasterIdLst>
  <p:sldIdLst>
    <p:sldId id="289" r:id="rId6"/>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52" y="395536"/>
            <a:ext cx="4083968" cy="965456"/>
          </a:xfrm>
        </p:spPr>
        <p:txBody>
          <a:bodyPr>
            <a:noAutofit/>
          </a:bodyPr>
          <a:lstStyle/>
          <a:p>
            <a:r>
              <a:rPr lang="en-GB" sz="3200" dirty="0" smtClean="0"/>
              <a:t>A Sermon</a:t>
            </a:r>
            <a:br>
              <a:rPr lang="en-GB" sz="3200" dirty="0" smtClean="0"/>
            </a:br>
            <a:r>
              <a:rPr lang="en-GB" sz="2000" dirty="0" smtClean="0"/>
              <a:t>by Robert Cushman</a:t>
            </a:r>
            <a:endParaRPr lang="en-GB" sz="2000" dirty="0"/>
          </a:p>
        </p:txBody>
      </p:sp>
      <p:sp>
        <p:nvSpPr>
          <p:cNvPr id="3" name="Content Placeholder 2"/>
          <p:cNvSpPr>
            <a:spLocks noGrp="1"/>
          </p:cNvSpPr>
          <p:nvPr>
            <p:ph idx="1"/>
          </p:nvPr>
        </p:nvSpPr>
        <p:spPr>
          <a:xfrm>
            <a:off x="260648" y="6256878"/>
            <a:ext cx="6336704" cy="2684544"/>
          </a:xfrm>
        </p:spPr>
        <p:style>
          <a:lnRef idx="2">
            <a:schemeClr val="dk1"/>
          </a:lnRef>
          <a:fillRef idx="1">
            <a:schemeClr val="lt1"/>
          </a:fillRef>
          <a:effectRef idx="0">
            <a:schemeClr val="dk1"/>
          </a:effectRef>
          <a:fontRef idx="minor">
            <a:schemeClr val="dk1"/>
          </a:fontRef>
        </p:style>
        <p:txBody>
          <a:bodyPr>
            <a:normAutofit lnSpcReduction="10000"/>
          </a:bodyPr>
          <a:lstStyle/>
          <a:p>
            <a:pPr marL="514350" indent="-514350">
              <a:buFont typeface="+mj-lt"/>
              <a:buAutoNum type="arabicPeriod"/>
            </a:pPr>
            <a:r>
              <a:rPr lang="en-GB" sz="1200" dirty="0" smtClean="0"/>
              <a:t>What ‘great work’ does God have to do towards the ‘poor heathens’?</a:t>
            </a:r>
          </a:p>
          <a:p>
            <a:pPr marL="514350" indent="-514350">
              <a:buFont typeface="+mj-lt"/>
              <a:buAutoNum type="arabicPeriod"/>
            </a:pPr>
            <a:r>
              <a:rPr lang="en-GB" sz="1200" dirty="0" smtClean="0"/>
              <a:t>In what ways are the Native Americans better than many Christians?</a:t>
            </a:r>
          </a:p>
          <a:p>
            <a:pPr marL="514350" indent="-514350">
              <a:buFont typeface="+mj-lt"/>
              <a:buAutoNum type="arabicPeriod"/>
            </a:pPr>
            <a:r>
              <a:rPr lang="en-GB" sz="1200" dirty="0" smtClean="0"/>
              <a:t>What two problems caused the deaths of so many Native Americans? Only one cause is mentioned explicitly in the passage; the other will need to be deduced. </a:t>
            </a:r>
          </a:p>
          <a:p>
            <a:pPr marL="514350" indent="-514350">
              <a:buFont typeface="+mj-lt"/>
              <a:buAutoNum type="arabicPeriod"/>
            </a:pPr>
            <a:r>
              <a:rPr lang="en-GB" sz="1200" dirty="0" smtClean="0"/>
              <a:t>What does Cushman mean by ‘acquaint them with our courses and purposes, both human and religious.’?</a:t>
            </a:r>
          </a:p>
          <a:p>
            <a:pPr marL="514350" indent="-514350">
              <a:buFont typeface="+mj-lt"/>
              <a:buAutoNum type="arabicPeriod"/>
            </a:pPr>
            <a:r>
              <a:rPr lang="en-GB" sz="1200" dirty="0" smtClean="0"/>
              <a:t>What could it imply about their relationship if many of their governors have ‘subscribed obedience to our sovereign Lord King James’?</a:t>
            </a:r>
          </a:p>
          <a:p>
            <a:pPr marL="514350" indent="-514350">
              <a:buFont typeface="+mj-lt"/>
              <a:buAutoNum type="arabicPeriod"/>
            </a:pPr>
            <a:r>
              <a:rPr lang="en-GB" sz="1200" dirty="0" smtClean="0"/>
              <a:t>The last sentence details what each group has given the other – what are they and what impression do they give of the groups’ need for each other?</a:t>
            </a:r>
          </a:p>
          <a:p>
            <a:pPr marL="514350" indent="-514350">
              <a:buFont typeface="+mj-lt"/>
              <a:buAutoNum type="arabicPeriod"/>
            </a:pPr>
            <a:r>
              <a:rPr lang="en-GB" sz="1200" dirty="0" smtClean="0"/>
              <a:t>Do you think this is an accurate and honest account of the relationship between the colonists and the Native Americans? Why? Think about who is talking, how he would want his people to be perceived and what impression of the colony he would want to send back to England. </a:t>
            </a:r>
          </a:p>
        </p:txBody>
      </p:sp>
      <p:sp>
        <p:nvSpPr>
          <p:cNvPr id="4" name="Rectangle 3"/>
          <p:cNvSpPr/>
          <p:nvPr/>
        </p:nvSpPr>
        <p:spPr>
          <a:xfrm>
            <a:off x="260648" y="1475656"/>
            <a:ext cx="6336704" cy="47525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smtClean="0"/>
              <a:t>And who rightly </a:t>
            </a:r>
            <a:r>
              <a:rPr lang="en-GB" sz="1200" dirty="0" err="1" smtClean="0"/>
              <a:t>considereth</a:t>
            </a:r>
            <a:r>
              <a:rPr lang="en-GB" sz="1200" dirty="0" smtClean="0"/>
              <a:t> what manner of entrance, abiding, and proceedings, we have had among these poor heathens since we came hither, will easily think, that God has some great work to do towards them.</a:t>
            </a:r>
          </a:p>
          <a:p>
            <a:r>
              <a:rPr lang="en-GB" sz="1200" dirty="0" smtClean="0"/>
              <a:t>They were wont to be the most cruel and treacherous people in all these parts, even like lions, but to us they have been like lambs, so kind, so submissive, and trusty, as a man may truly say, many Christians are not so kind, nor sincere.</a:t>
            </a:r>
          </a:p>
          <a:p>
            <a:r>
              <a:rPr lang="en-GB" sz="1200" dirty="0" smtClean="0"/>
              <a:t>They were very much wasted of late, by reason of a great mortality that fell  amongst them three years since, which together with their own civil dissensions and bloody wars, hath so wasted them, as I think the twentieth person is scarce left alive, and those that are left, have their courage much abated, and their countenance is dejected, and they seem as a people  affrighted. And though when we came first into the country, we were few, and many of us were sick, and many died by reason of the cold and wet, it being the depth of winter, and we having no houses, nor shelter, yet when there was not six able persons among us, and they came daily to us  by hundreds, with their sachems or kings, and might in one hour have made a dispatch of us, yet such a fear was upon them, as that they never offered us the least injury in word or deed. And by reason of one </a:t>
            </a:r>
            <a:r>
              <a:rPr lang="en-GB" sz="1200" dirty="0" err="1" smtClean="0"/>
              <a:t>Tisquanto</a:t>
            </a:r>
            <a:r>
              <a:rPr lang="en-GB" sz="1200" dirty="0" smtClean="0"/>
              <a:t>, that lives amongst us, that can speak English, we have daily commerce with their kings, and can know what is done or intended towards us among the savages; also we can acquaint them with our courses and purposes, both human and religious. And the greatest commander of the country, called Massasoit, cometh often to visit us, </a:t>
            </a:r>
            <a:r>
              <a:rPr lang="en-GB" sz="1200" dirty="0" err="1" smtClean="0"/>
              <a:t>tho</a:t>
            </a:r>
            <a:r>
              <a:rPr lang="en-GB" sz="1200" dirty="0" smtClean="0"/>
              <a:t>’ he lives 50 miles from us, often sends us presents, he having with many other of their governors, promised, yea, subscribed obedience to our sovereign Lord King James, and for his cause to spend both strength and life. And we for our parts, through God’s Grace, have with that equity, justice, and compassion, carried ourselves towards them, as that they have received much favour, help, and aid from us, but never the least injury or wrong by us. </a:t>
            </a:r>
          </a:p>
          <a:p>
            <a:pPr algn="r"/>
            <a:r>
              <a:rPr lang="en-GB" sz="1000" dirty="0"/>
              <a:t>http://www.gutenberg.org/files/44071/44071-h/44071-h.htm</a:t>
            </a:r>
          </a:p>
        </p:txBody>
      </p:sp>
    </p:spTree>
    <p:extLst>
      <p:ext uri="{BB962C8B-B14F-4D97-AF65-F5344CB8AC3E}">
        <p14:creationId xmlns:p14="http://schemas.microsoft.com/office/powerpoint/2010/main" val="2831778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4752</TotalTime>
  <Words>636</Words>
  <Application>Microsoft Office PowerPoint</Application>
  <PresentationFormat>On-screen Show (4:3)</PresentationFormat>
  <Paragraphs>12</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A Sermon by Robert Cushman</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293</cp:revision>
  <cp:lastPrinted>2018-01-09T15:56:07Z</cp:lastPrinted>
  <dcterms:created xsi:type="dcterms:W3CDTF">2016-08-05T10:29:23Z</dcterms:created>
  <dcterms:modified xsi:type="dcterms:W3CDTF">2018-03-06T09:58:26Z</dcterms:modified>
</cp:coreProperties>
</file>